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4" r:id="rId1"/>
  </p:sldMasterIdLst>
  <p:notesMasterIdLst>
    <p:notesMasterId r:id="rId51"/>
  </p:notesMasterIdLst>
  <p:handoutMasterIdLst>
    <p:handoutMasterId r:id="rId52"/>
  </p:handoutMasterIdLst>
  <p:sldIdLst>
    <p:sldId id="290" r:id="rId2"/>
    <p:sldId id="493" r:id="rId3"/>
    <p:sldId id="287" r:id="rId4"/>
    <p:sldId id="277" r:id="rId5"/>
    <p:sldId id="265" r:id="rId6"/>
    <p:sldId id="266" r:id="rId7"/>
    <p:sldId id="300" r:id="rId8"/>
    <p:sldId id="405" r:id="rId9"/>
    <p:sldId id="406" r:id="rId10"/>
    <p:sldId id="407" r:id="rId11"/>
    <p:sldId id="408" r:id="rId12"/>
    <p:sldId id="414" r:id="rId13"/>
    <p:sldId id="416" r:id="rId14"/>
    <p:sldId id="446" r:id="rId15"/>
    <p:sldId id="445" r:id="rId16"/>
    <p:sldId id="447" r:id="rId17"/>
    <p:sldId id="448" r:id="rId18"/>
    <p:sldId id="449" r:id="rId19"/>
    <p:sldId id="450" r:id="rId20"/>
    <p:sldId id="451" r:id="rId21"/>
    <p:sldId id="452" r:id="rId22"/>
    <p:sldId id="454" r:id="rId23"/>
    <p:sldId id="455" r:id="rId24"/>
    <p:sldId id="459" r:id="rId25"/>
    <p:sldId id="460" r:id="rId26"/>
    <p:sldId id="461" r:id="rId27"/>
    <p:sldId id="458" r:id="rId28"/>
    <p:sldId id="457" r:id="rId29"/>
    <p:sldId id="462" r:id="rId30"/>
    <p:sldId id="464" r:id="rId31"/>
    <p:sldId id="477" r:id="rId32"/>
    <p:sldId id="479" r:id="rId33"/>
    <p:sldId id="466" r:id="rId34"/>
    <p:sldId id="465" r:id="rId35"/>
    <p:sldId id="480" r:id="rId36"/>
    <p:sldId id="478" r:id="rId37"/>
    <p:sldId id="475" r:id="rId38"/>
    <p:sldId id="476" r:id="rId39"/>
    <p:sldId id="473" r:id="rId40"/>
    <p:sldId id="474" r:id="rId41"/>
    <p:sldId id="471" r:id="rId42"/>
    <p:sldId id="481" r:id="rId43"/>
    <p:sldId id="472" r:id="rId44"/>
    <p:sldId id="469" r:id="rId45"/>
    <p:sldId id="470" r:id="rId46"/>
    <p:sldId id="258" r:id="rId47"/>
    <p:sldId id="489" r:id="rId48"/>
    <p:sldId id="491" r:id="rId49"/>
    <p:sldId id="492" r:id="rId50"/>
  </p:sldIdLst>
  <p:sldSz cx="9144000" cy="6858000" type="screen4x3"/>
  <p:notesSz cx="9928225" cy="6797675"/>
  <p:custDataLst>
    <p:tags r:id="rId5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593" autoAdjust="0"/>
  </p:normalViewPr>
  <p:slideViewPr>
    <p:cSldViewPr>
      <p:cViewPr>
        <p:scale>
          <a:sx n="50" d="100"/>
          <a:sy n="50" d="100"/>
        </p:scale>
        <p:origin x="-1872" y="-702"/>
      </p:cViewPr>
      <p:guideLst>
        <p:guide orient="horz" pos="2160"/>
        <p:guide pos="2880"/>
      </p:guideLst>
    </p:cSldViewPr>
  </p:slideViewPr>
  <p:notesTextViewPr>
    <p:cViewPr>
      <p:scale>
        <a:sx n="100" d="100"/>
        <a:sy n="100" d="100"/>
      </p:scale>
      <p:origin x="0" y="0"/>
    </p:cViewPr>
  </p:notesTextViewPr>
  <p:sorterViewPr>
    <p:cViewPr>
      <p:scale>
        <a:sx n="40" d="100"/>
        <a:sy n="40" d="100"/>
      </p:scale>
      <p:origin x="0" y="239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231" cy="339884"/>
          </a:xfrm>
          <a:prstGeom prst="rect">
            <a:avLst/>
          </a:prstGeom>
        </p:spPr>
        <p:txBody>
          <a:bodyPr vert="horz" lIns="92153" tIns="46077" rIns="92153" bIns="46077" rtlCol="0"/>
          <a:lstStyle>
            <a:lvl1pPr algn="l">
              <a:defRPr sz="1200"/>
            </a:lvl1pPr>
          </a:lstStyle>
          <a:p>
            <a:endParaRPr lang="en-US"/>
          </a:p>
        </p:txBody>
      </p:sp>
      <p:sp>
        <p:nvSpPr>
          <p:cNvPr id="3" name="Date Placeholder 2"/>
          <p:cNvSpPr>
            <a:spLocks noGrp="1"/>
          </p:cNvSpPr>
          <p:nvPr>
            <p:ph type="dt" sz="quarter" idx="1"/>
          </p:nvPr>
        </p:nvSpPr>
        <p:spPr>
          <a:xfrm>
            <a:off x="5623698" y="0"/>
            <a:ext cx="4302231" cy="339884"/>
          </a:xfrm>
          <a:prstGeom prst="rect">
            <a:avLst/>
          </a:prstGeom>
        </p:spPr>
        <p:txBody>
          <a:bodyPr vert="horz" lIns="92153" tIns="46077" rIns="92153" bIns="46077" rtlCol="0"/>
          <a:lstStyle>
            <a:lvl1pPr algn="r">
              <a:defRPr sz="1200"/>
            </a:lvl1pPr>
          </a:lstStyle>
          <a:p>
            <a:fld id="{05CDC4A8-C28D-42DA-9117-3DEB7E07D7BC}" type="datetimeFigureOut">
              <a:rPr lang="en-US" smtClean="0"/>
              <a:pPr/>
              <a:t>8/29/2014</a:t>
            </a:fld>
            <a:endParaRPr lang="en-US"/>
          </a:p>
        </p:txBody>
      </p:sp>
      <p:sp>
        <p:nvSpPr>
          <p:cNvPr id="4" name="Footer Placeholder 3"/>
          <p:cNvSpPr>
            <a:spLocks noGrp="1"/>
          </p:cNvSpPr>
          <p:nvPr>
            <p:ph type="ftr" sz="quarter" idx="2"/>
          </p:nvPr>
        </p:nvSpPr>
        <p:spPr>
          <a:xfrm>
            <a:off x="1" y="6456612"/>
            <a:ext cx="4302231" cy="339884"/>
          </a:xfrm>
          <a:prstGeom prst="rect">
            <a:avLst/>
          </a:prstGeom>
        </p:spPr>
        <p:txBody>
          <a:bodyPr vert="horz" lIns="92153" tIns="46077" rIns="92153" bIns="46077" rtlCol="0" anchor="b"/>
          <a:lstStyle>
            <a:lvl1pPr algn="l">
              <a:defRPr sz="1200"/>
            </a:lvl1pPr>
          </a:lstStyle>
          <a:p>
            <a:endParaRPr lang="en-US"/>
          </a:p>
        </p:txBody>
      </p:sp>
      <p:sp>
        <p:nvSpPr>
          <p:cNvPr id="5" name="Slide Number Placeholder 4"/>
          <p:cNvSpPr>
            <a:spLocks noGrp="1"/>
          </p:cNvSpPr>
          <p:nvPr>
            <p:ph type="sldNum" sz="quarter" idx="3"/>
          </p:nvPr>
        </p:nvSpPr>
        <p:spPr>
          <a:xfrm>
            <a:off x="5623698" y="6456612"/>
            <a:ext cx="4302231" cy="339884"/>
          </a:xfrm>
          <a:prstGeom prst="rect">
            <a:avLst/>
          </a:prstGeom>
        </p:spPr>
        <p:txBody>
          <a:bodyPr vert="horz" lIns="92153" tIns="46077" rIns="92153" bIns="46077" rtlCol="0" anchor="b"/>
          <a:lstStyle>
            <a:lvl1pPr algn="r">
              <a:defRPr sz="1200"/>
            </a:lvl1pPr>
          </a:lstStyle>
          <a:p>
            <a:fld id="{93685048-79B7-476D-B13F-376B0C21CFD8}" type="slidenum">
              <a:rPr lang="en-US" smtClean="0"/>
              <a:pPr/>
              <a:t>‹#›</a:t>
            </a:fld>
            <a:endParaRPr lang="en-US"/>
          </a:p>
        </p:txBody>
      </p:sp>
    </p:spTree>
    <p:extLst>
      <p:ext uri="{BB962C8B-B14F-4D97-AF65-F5344CB8AC3E}">
        <p14:creationId xmlns:p14="http://schemas.microsoft.com/office/powerpoint/2010/main" val="28979804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207" cy="340264"/>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idx="1"/>
          </p:nvPr>
        </p:nvSpPr>
        <p:spPr>
          <a:xfrm>
            <a:off x="5624654" y="0"/>
            <a:ext cx="4301207" cy="340264"/>
          </a:xfrm>
          <a:prstGeom prst="rect">
            <a:avLst/>
          </a:prstGeom>
        </p:spPr>
        <p:txBody>
          <a:bodyPr vert="horz" lIns="92153" tIns="46077" rIns="92153" bIns="46077" rtlCol="0"/>
          <a:lstStyle>
            <a:lvl1pPr algn="r">
              <a:defRPr sz="1200"/>
            </a:lvl1pPr>
          </a:lstStyle>
          <a:p>
            <a:fld id="{AD8FF4A4-9EEF-46C5-8480-608288E95457}" type="datetimeFigureOut">
              <a:rPr lang="en-US" smtClean="0"/>
              <a:pPr/>
              <a:t>8/29/2014</a:t>
            </a:fld>
            <a:endParaRPr lang="en-GB"/>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2153" tIns="46077" rIns="92153" bIns="46077" rtlCol="0" anchor="ctr"/>
          <a:lstStyle/>
          <a:p>
            <a:endParaRPr lang="en-GB"/>
          </a:p>
        </p:txBody>
      </p:sp>
      <p:sp>
        <p:nvSpPr>
          <p:cNvPr id="5" name="Notes Placeholder 4"/>
          <p:cNvSpPr>
            <a:spLocks noGrp="1"/>
          </p:cNvSpPr>
          <p:nvPr>
            <p:ph type="body" sz="quarter" idx="3"/>
          </p:nvPr>
        </p:nvSpPr>
        <p:spPr>
          <a:xfrm>
            <a:off x="992587" y="3228705"/>
            <a:ext cx="7943053" cy="3059117"/>
          </a:xfrm>
          <a:prstGeom prst="rect">
            <a:avLst/>
          </a:prstGeom>
        </p:spPr>
        <p:txBody>
          <a:bodyPr vert="horz" lIns="92153" tIns="46077" rIns="92153" bIns="4607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6456324"/>
            <a:ext cx="4301207" cy="340264"/>
          </a:xfrm>
          <a:prstGeom prst="rect">
            <a:avLst/>
          </a:prstGeom>
        </p:spPr>
        <p:txBody>
          <a:bodyPr vert="horz" lIns="92153" tIns="46077" rIns="92153" bIns="46077" rtlCol="0" anchor="b"/>
          <a:lstStyle>
            <a:lvl1pPr algn="l">
              <a:defRPr sz="1200"/>
            </a:lvl1pPr>
          </a:lstStyle>
          <a:p>
            <a:endParaRPr lang="en-GB"/>
          </a:p>
        </p:txBody>
      </p:sp>
      <p:sp>
        <p:nvSpPr>
          <p:cNvPr id="7" name="Slide Number Placeholder 6"/>
          <p:cNvSpPr>
            <a:spLocks noGrp="1"/>
          </p:cNvSpPr>
          <p:nvPr>
            <p:ph type="sldNum" sz="quarter" idx="5"/>
          </p:nvPr>
        </p:nvSpPr>
        <p:spPr>
          <a:xfrm>
            <a:off x="5624654" y="6456324"/>
            <a:ext cx="4301207" cy="340264"/>
          </a:xfrm>
          <a:prstGeom prst="rect">
            <a:avLst/>
          </a:prstGeom>
        </p:spPr>
        <p:txBody>
          <a:bodyPr vert="horz" lIns="92153" tIns="46077" rIns="92153" bIns="46077" rtlCol="0" anchor="b"/>
          <a:lstStyle>
            <a:lvl1pPr algn="r">
              <a:defRPr sz="1200"/>
            </a:lvl1pPr>
          </a:lstStyle>
          <a:p>
            <a:fld id="{A54E3CFB-C12D-4DBD-99F8-5E5E0D05872F}" type="slidenum">
              <a:rPr lang="en-GB" smtClean="0"/>
              <a:pPr/>
              <a:t>‹#›</a:t>
            </a:fld>
            <a:endParaRPr lang="en-GB"/>
          </a:p>
        </p:txBody>
      </p:sp>
    </p:spTree>
    <p:extLst>
      <p:ext uri="{BB962C8B-B14F-4D97-AF65-F5344CB8AC3E}">
        <p14:creationId xmlns:p14="http://schemas.microsoft.com/office/powerpoint/2010/main" val="3300485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11</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12</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13</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14</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15</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16</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17</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18</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19</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20</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3</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21</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22</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23</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24</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25</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26</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27</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28</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29</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30</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4</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31</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32</a:t>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33</a:t>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34</a:t>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35</a:t>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36</a:t>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37</a:t>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38</a:t>
            </a:fld>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39</a:t>
            </a:fld>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40</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9FBE5BC-ECBB-42E1-9884-EA68FB4D6263}" type="slidenum">
              <a:rPr lang="en-GB"/>
              <a:pPr fontAlgn="base">
                <a:spcBef>
                  <a:spcPct val="0"/>
                </a:spcBef>
                <a:spcAft>
                  <a:spcPct val="0"/>
                </a:spcAft>
              </a:pPr>
              <a:t>5</a:t>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41</a:t>
            </a:fld>
            <a:endParaRPr lang="en-GB"/>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42</a:t>
            </a:fld>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43</a:t>
            </a:fld>
            <a:endParaRPr lang="en-GB"/>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44</a:t>
            </a:fld>
            <a:endParaRPr lang="en-GB"/>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62EEE9E-8667-4AEC-A201-823950B0201D}" type="slidenum">
              <a:rPr lang="en-GB" smtClean="0"/>
              <a:pPr/>
              <a:t>45</a:t>
            </a:fld>
            <a:endParaRPr lang="en-GB"/>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46</a:t>
            </a:fld>
            <a:endParaRPr lang="en-GB"/>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47</a:t>
            </a:fld>
            <a:endParaRPr lang="en-GB"/>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48</a:t>
            </a:fld>
            <a:endParaRPr lang="en-GB"/>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49</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DC44799-C401-4289-A82B-1B3E7E6A3058}" type="slidenum">
              <a:rPr lang="en-GB"/>
              <a:pPr fontAlgn="base">
                <a:spcBef>
                  <a:spcPct val="0"/>
                </a:spcBef>
                <a:spcAft>
                  <a:spcPct val="0"/>
                </a:spcAft>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DC44799-C401-4289-A82B-1B3E7E6A3058}" type="slidenum">
              <a:rPr lang="en-GB"/>
              <a:pPr fontAlgn="base">
                <a:spcBef>
                  <a:spcPct val="0"/>
                </a:spcBef>
                <a:spcAft>
                  <a:spcPct val="0"/>
                </a:spcAft>
              </a:pPr>
              <a:t>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5B29D6C-98D7-42BB-9EE2-5766D80D86DD}" type="slidenum">
              <a:rPr lang="en-GB" smtClean="0"/>
              <a:pPr/>
              <a:t>8</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9</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B29D6C-98D7-42BB-9EE2-5766D80D86DD}" type="slidenum">
              <a:rPr lang="en-GB" smtClean="0"/>
              <a:pPr/>
              <a:t>10</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1.xml"/><Relationship Id="rId18" Type="http://schemas.openxmlformats.org/officeDocument/2006/relationships/slide" Target="../slides/slide21.xml"/><Relationship Id="rId3" Type="http://schemas.openxmlformats.org/officeDocument/2006/relationships/slide" Target="../slides/slide4.xml"/><Relationship Id="rId7" Type="http://schemas.openxmlformats.org/officeDocument/2006/relationships/slide" Target="../slides/slide22.xml"/><Relationship Id="rId12" Type="http://schemas.openxmlformats.org/officeDocument/2006/relationships/slide" Target="../slides/slide10.xml"/><Relationship Id="rId17" Type="http://schemas.openxmlformats.org/officeDocument/2006/relationships/slide" Target="../slides/slide19.xml"/><Relationship Id="rId2" Type="http://schemas.openxmlformats.org/officeDocument/2006/relationships/slide" Target="../slides/slide3.xml"/><Relationship Id="rId16"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9.xml"/><Relationship Id="rId5" Type="http://schemas.openxmlformats.org/officeDocument/2006/relationships/slide" Target="../slides/slide38.xml"/><Relationship Id="rId15" Type="http://schemas.openxmlformats.org/officeDocument/2006/relationships/slide" Target="../slides/slide16.xml"/><Relationship Id="rId10" Type="http://schemas.openxmlformats.org/officeDocument/2006/relationships/slide" Target="../slides/slide8.xml"/><Relationship Id="rId4" Type="http://schemas.openxmlformats.org/officeDocument/2006/relationships/slide" Target="../slides/slide14.xml"/><Relationship Id="rId9" Type="http://schemas.openxmlformats.org/officeDocument/2006/relationships/slide" Target="../slides/slide6.xml"/><Relationship Id="rId14" Type="http://schemas.openxmlformats.org/officeDocument/2006/relationships/slide" Target="../slides/slide1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slide" Target="../slides/slide21.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slide" Target="../slides/slide21.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slide" Target="../slides/slide2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slide" Target="../slides/slide2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3" name="Footer Placeholder 18"/>
          <p:cNvSpPr txBox="1">
            <a:spLocks/>
          </p:cNvSpPr>
          <p:nvPr/>
        </p:nvSpPr>
        <p:spPr>
          <a:xfrm>
            <a:off x="142844" y="64928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pic>
        <p:nvPicPr>
          <p:cNvPr id="14" name="Picture 2" descr="http://www.cooperstc.com/index_htm_files/25897.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504" y="5632074"/>
            <a:ext cx="760108" cy="85612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68760"/>
            <a:ext cx="8712968" cy="5112568"/>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Title 6"/>
          <p:cNvSpPr>
            <a:spLocks noGrp="1"/>
          </p:cNvSpPr>
          <p:nvPr>
            <p:ph type="title"/>
          </p:nvPr>
        </p:nvSpPr>
        <p:spPr>
          <a:xfrm>
            <a:off x="251520" y="548680"/>
            <a:ext cx="8712968" cy="648072"/>
          </a:xfrm>
        </p:spPr>
        <p:txBody>
          <a:bodyPr rtlCol="0">
            <a:normAutofit/>
          </a:bodyPr>
          <a:lstStyle>
            <a:lvl1pPr>
              <a:defRPr sz="4000">
                <a:latin typeface="Calibri" pitchFamily="34" charset="0"/>
                <a:cs typeface="Calibri" pitchFamily="34" charset="0"/>
              </a:defRPr>
            </a:lvl1pPr>
            <a:extLst/>
          </a:lstStyle>
          <a:p>
            <a:r>
              <a:rPr kumimoji="0" lang="en-US" smtClean="0"/>
              <a:t>Click to edit Master title style</a:t>
            </a:r>
            <a:endParaRPr kumimoji="0" lang="en-US" dirty="0"/>
          </a:p>
        </p:txBody>
      </p:sp>
      <p:sp>
        <p:nvSpPr>
          <p:cNvPr id="6" name="Round Same Side Corner Rectangle 5">
            <a:hlinkClick r:id="rId2" action="ppaction://hlinksldjump"/>
          </p:cNvPr>
          <p:cNvSpPr/>
          <p:nvPr/>
        </p:nvSpPr>
        <p:spPr>
          <a:xfrm>
            <a:off x="0" y="0"/>
            <a:ext cx="899592" cy="28518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Scenario</a:t>
            </a:r>
            <a:endParaRPr lang="en-GB" sz="1400" b="1" dirty="0">
              <a:latin typeface="Calibri" pitchFamily="34" charset="0"/>
              <a:cs typeface="Calibri" pitchFamily="34" charset="0"/>
            </a:endParaRPr>
          </a:p>
        </p:txBody>
      </p:sp>
      <p:sp>
        <p:nvSpPr>
          <p:cNvPr id="8" name="Round Same Side Corner Rectangle 7">
            <a:hlinkClick r:id="rId3" action="ppaction://hlinksldjump"/>
          </p:cNvPr>
          <p:cNvSpPr/>
          <p:nvPr/>
        </p:nvSpPr>
        <p:spPr>
          <a:xfrm>
            <a:off x="899592" y="0"/>
            <a:ext cx="576064"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LO1</a:t>
            </a:r>
            <a:endParaRPr lang="en-GB" sz="1400" b="1" dirty="0">
              <a:latin typeface="Calibri" pitchFamily="34" charset="0"/>
              <a:cs typeface="Calibri" pitchFamily="34" charset="0"/>
            </a:endParaRPr>
          </a:p>
        </p:txBody>
      </p:sp>
      <p:sp>
        <p:nvSpPr>
          <p:cNvPr id="9" name="Round Same Side Corner Rectangle 8">
            <a:hlinkClick r:id="rId4" action="ppaction://hlinksldjump"/>
          </p:cNvPr>
          <p:cNvSpPr/>
          <p:nvPr/>
        </p:nvSpPr>
        <p:spPr>
          <a:xfrm>
            <a:off x="1475656" y="0"/>
            <a:ext cx="576064"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LO2</a:t>
            </a:r>
            <a:endParaRPr lang="en-GB" sz="1400" b="1" dirty="0">
              <a:latin typeface="Calibri" pitchFamily="34" charset="0"/>
              <a:cs typeface="Calibri" pitchFamily="34" charset="0"/>
            </a:endParaRPr>
          </a:p>
        </p:txBody>
      </p:sp>
      <p:sp>
        <p:nvSpPr>
          <p:cNvPr id="10" name="Round Same Side Corner Rectangle 9">
            <a:hlinkClick r:id="rId5" action="ppaction://hlinksldjump"/>
          </p:cNvPr>
          <p:cNvSpPr/>
          <p:nvPr/>
        </p:nvSpPr>
        <p:spPr>
          <a:xfrm>
            <a:off x="2051720" y="0"/>
            <a:ext cx="576064"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LO3</a:t>
            </a:r>
            <a:endParaRPr lang="en-GB" sz="1400" b="1" dirty="0">
              <a:latin typeface="Calibri" pitchFamily="34" charset="0"/>
              <a:cs typeface="Calibri" pitchFamily="34" charset="0"/>
            </a:endParaRPr>
          </a:p>
        </p:txBody>
      </p:sp>
      <p:sp>
        <p:nvSpPr>
          <p:cNvPr id="11" name="Round Same Side Corner Rectangle 10">
            <a:hlinkClick r:id="rId3" action="ppaction://hlinksldjump"/>
          </p:cNvPr>
          <p:cNvSpPr/>
          <p:nvPr userDrawn="1"/>
        </p:nvSpPr>
        <p:spPr>
          <a:xfrm>
            <a:off x="35496" y="6572818"/>
            <a:ext cx="792088"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Scenario</a:t>
            </a:r>
            <a:endParaRPr lang="en-GB" sz="1300" b="1" dirty="0">
              <a:solidFill>
                <a:schemeClr val="bg1"/>
              </a:solidFill>
              <a:latin typeface="Calibri" pitchFamily="34" charset="0"/>
              <a:cs typeface="Calibri" pitchFamily="34" charset="0"/>
            </a:endParaRPr>
          </a:p>
        </p:txBody>
      </p:sp>
      <p:sp>
        <p:nvSpPr>
          <p:cNvPr id="13" name="Round Same Side Corner Rectangle 12">
            <a:hlinkClick r:id="rId6" action="ppaction://hlinksldjump"/>
          </p:cNvPr>
          <p:cNvSpPr/>
          <p:nvPr userDrawn="1"/>
        </p:nvSpPr>
        <p:spPr>
          <a:xfrm>
            <a:off x="827584"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300" b="1" dirty="0" smtClean="0">
                <a:latin typeface="Calibri" pitchFamily="34" charset="0"/>
                <a:cs typeface="Calibri" pitchFamily="34" charset="0"/>
              </a:rPr>
              <a:t>Criteria</a:t>
            </a:r>
            <a:endParaRPr lang="en-GB" sz="1300" b="1" dirty="0">
              <a:latin typeface="Calibri" pitchFamily="34" charset="0"/>
              <a:cs typeface="Calibri" pitchFamily="34" charset="0"/>
            </a:endParaRPr>
          </a:p>
        </p:txBody>
      </p:sp>
      <p:sp>
        <p:nvSpPr>
          <p:cNvPr id="14" name="Round Same Side Corner Rectangle 13">
            <a:hlinkClick r:id="rId7" action="ppaction://hlinksldjump"/>
          </p:cNvPr>
          <p:cNvSpPr/>
          <p:nvPr userDrawn="1"/>
        </p:nvSpPr>
        <p:spPr>
          <a:xfrm>
            <a:off x="1547664"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userDrawn="1"/>
        </p:nvSpPr>
        <p:spPr>
          <a:xfrm>
            <a:off x="7740352" y="6569968"/>
            <a:ext cx="1403648"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16" name="Round Same Side Corner Rectangle 15">
            <a:hlinkClick r:id="rId8" action="ppaction://hlinksldjump"/>
          </p:cNvPr>
          <p:cNvSpPr/>
          <p:nvPr userDrawn="1"/>
        </p:nvSpPr>
        <p:spPr>
          <a:xfrm>
            <a:off x="2195736"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7" name="Round Same Side Corner Rectangle 16">
            <a:hlinkClick r:id="rId9" action="ppaction://hlinksldjump"/>
          </p:cNvPr>
          <p:cNvSpPr/>
          <p:nvPr userDrawn="1"/>
        </p:nvSpPr>
        <p:spPr>
          <a:xfrm>
            <a:off x="2627784"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8" name="Round Same Side Corner Rectangle 17">
            <a:hlinkClick r:id="rId10" action="ppaction://hlinksldjump"/>
          </p:cNvPr>
          <p:cNvSpPr/>
          <p:nvPr userDrawn="1"/>
        </p:nvSpPr>
        <p:spPr>
          <a:xfrm>
            <a:off x="3059832"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9" name="Round Same Side Corner Rectangle 18">
            <a:hlinkClick r:id="rId11" action="ppaction://hlinksldjump"/>
          </p:cNvPr>
          <p:cNvSpPr/>
          <p:nvPr userDrawn="1"/>
        </p:nvSpPr>
        <p:spPr>
          <a:xfrm>
            <a:off x="349188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20" name="Round Same Side Corner Rectangle 19">
            <a:hlinkClick r:id="rId12" action="ppaction://hlinksldjump"/>
          </p:cNvPr>
          <p:cNvSpPr/>
          <p:nvPr userDrawn="1"/>
        </p:nvSpPr>
        <p:spPr>
          <a:xfrm>
            <a:off x="385192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21" name="Round Same Side Corner Rectangle 20">
            <a:hlinkClick r:id="rId13" action="ppaction://hlinksldjump"/>
          </p:cNvPr>
          <p:cNvSpPr/>
          <p:nvPr userDrawn="1"/>
        </p:nvSpPr>
        <p:spPr>
          <a:xfrm>
            <a:off x="421196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22" name="Round Same Side Corner Rectangle 21">
            <a:hlinkClick r:id="rId14" action="ppaction://hlinksldjump"/>
          </p:cNvPr>
          <p:cNvSpPr/>
          <p:nvPr userDrawn="1"/>
        </p:nvSpPr>
        <p:spPr>
          <a:xfrm>
            <a:off x="471601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23" name="Round Same Side Corner Rectangle 22">
            <a:hlinkClick r:id="rId4" action="ppaction://hlinksldjump"/>
          </p:cNvPr>
          <p:cNvSpPr/>
          <p:nvPr userDrawn="1"/>
        </p:nvSpPr>
        <p:spPr>
          <a:xfrm>
            <a:off x="522007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
        <p:nvSpPr>
          <p:cNvPr id="24" name="Round Same Side Corner Rectangle 23">
            <a:hlinkClick r:id="rId15" action="ppaction://hlinksldjump"/>
          </p:cNvPr>
          <p:cNvSpPr/>
          <p:nvPr userDrawn="1"/>
        </p:nvSpPr>
        <p:spPr>
          <a:xfrm>
            <a:off x="572412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
        <p:nvSpPr>
          <p:cNvPr id="25" name="Round Same Side Corner Rectangle 24">
            <a:hlinkClick r:id="rId16" action="ppaction://hlinksldjump"/>
          </p:cNvPr>
          <p:cNvSpPr/>
          <p:nvPr userDrawn="1"/>
        </p:nvSpPr>
        <p:spPr>
          <a:xfrm>
            <a:off x="622818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10</a:t>
            </a:r>
            <a:endParaRPr lang="en-GB" sz="1600" b="1" dirty="0">
              <a:latin typeface="Calibri" pitchFamily="34" charset="0"/>
              <a:cs typeface="Calibri" pitchFamily="34" charset="0"/>
            </a:endParaRPr>
          </a:p>
        </p:txBody>
      </p:sp>
      <p:sp>
        <p:nvSpPr>
          <p:cNvPr id="26" name="Round Same Side Corner Rectangle 25">
            <a:hlinkClick r:id="rId17" action="ppaction://hlinksldjump"/>
          </p:cNvPr>
          <p:cNvSpPr/>
          <p:nvPr userDrawn="1"/>
        </p:nvSpPr>
        <p:spPr>
          <a:xfrm>
            <a:off x="673224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11</a:t>
            </a:r>
            <a:endParaRPr lang="en-GB" sz="1600" b="1" dirty="0">
              <a:latin typeface="Calibri" pitchFamily="34" charset="0"/>
              <a:cs typeface="Calibri" pitchFamily="34" charset="0"/>
            </a:endParaRPr>
          </a:p>
        </p:txBody>
      </p:sp>
      <p:sp>
        <p:nvSpPr>
          <p:cNvPr id="27" name="Round Same Side Corner Rectangle 26">
            <a:hlinkClick r:id="rId18" action="ppaction://hlinksldjump"/>
          </p:cNvPr>
          <p:cNvSpPr/>
          <p:nvPr userDrawn="1"/>
        </p:nvSpPr>
        <p:spPr>
          <a:xfrm>
            <a:off x="723629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12</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79512" y="1340768"/>
            <a:ext cx="4316288"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Content Placeholder 3"/>
          <p:cNvSpPr>
            <a:spLocks noGrp="1"/>
          </p:cNvSpPr>
          <p:nvPr>
            <p:ph sz="half" idx="2"/>
          </p:nvPr>
        </p:nvSpPr>
        <p:spPr>
          <a:xfrm>
            <a:off x="4648200" y="1340768"/>
            <a:ext cx="4244280"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Title 7"/>
          <p:cNvSpPr>
            <a:spLocks noGrp="1"/>
          </p:cNvSpPr>
          <p:nvPr>
            <p:ph type="title"/>
          </p:nvPr>
        </p:nvSpPr>
        <p:spPr>
          <a:xfrm>
            <a:off x="179512" y="476672"/>
            <a:ext cx="8712968" cy="720080"/>
          </a:xfrm>
        </p:spPr>
        <p:txBody>
          <a:bodyPr rtlCol="0">
            <a:normAutofit/>
          </a:bodyPr>
          <a:lst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kumimoji="0" lang="en-US" smtClean="0"/>
              <a:t>Click to edit Master title style</a:t>
            </a:r>
            <a:endParaRPr kumimoji="0" lang="en-US" dirty="0"/>
          </a:p>
        </p:txBody>
      </p:sp>
      <p:pic>
        <p:nvPicPr>
          <p:cNvPr id="5" name="Picture 4" descr="right.gif">
            <a:hlinkClick r:id="rId2" action="ppaction://hlinksldjump"/>
          </p:cNvPr>
          <p:cNvPicPr>
            <a:picLocks noChangeAspect="1"/>
          </p:cNvPicPr>
          <p:nvPr/>
        </p:nvPicPr>
        <p:blipFill>
          <a:blip r:embed="rId3"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411504"/>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pic>
        <p:nvPicPr>
          <p:cNvPr id="3" name="Picture 2" descr="right.gif">
            <a:hlinkClick r:id="rId2" action="ppaction://hlinksldjump"/>
          </p:cNvPr>
          <p:cNvPicPr>
            <a:picLocks noChangeAspect="1"/>
          </p:cNvPicPr>
          <p:nvPr/>
        </p:nvPicPr>
        <p:blipFill>
          <a:blip r:embed="rId3"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712968" cy="928694"/>
          </a:xfrm>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251520" y="1335962"/>
            <a:ext cx="424428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648200" y="1335962"/>
            <a:ext cx="431628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5" name="Picture 4" descr="right.gif">
            <a:hlinkClick r:id="rId2" action="ppaction://hlinksldjump"/>
          </p:cNvPr>
          <p:cNvPicPr>
            <a:picLocks noChangeAspect="1"/>
          </p:cNvPicPr>
          <p:nvPr/>
        </p:nvPicPr>
        <p:blipFill>
          <a:blip r:embed="rId3"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707668" cy="796908"/>
          </a:xfrm>
        </p:spPr>
        <p:txBody>
          <a:bodyPr/>
          <a:lstStyle/>
          <a:p>
            <a:r>
              <a:rPr lang="en-US" smtClean="0"/>
              <a:t>Click to edit Master title style</a:t>
            </a:r>
            <a:endParaRPr lang="en-GB" dirty="0"/>
          </a:p>
        </p:txBody>
      </p:sp>
      <p:sp>
        <p:nvSpPr>
          <p:cNvPr id="3" name="Text Placeholder 2"/>
          <p:cNvSpPr>
            <a:spLocks noGrp="1"/>
          </p:cNvSpPr>
          <p:nvPr>
            <p:ph type="body" sz="half" idx="1"/>
          </p:nvPr>
        </p:nvSpPr>
        <p:spPr>
          <a:xfrm>
            <a:off x="323528" y="1477374"/>
            <a:ext cx="4305944"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788024" y="1496772"/>
            <a:ext cx="403244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5" name="Picture 4" descr="right.gif">
            <a:hlinkClick r:id="rId2" action="ppaction://hlinksldjump"/>
          </p:cNvPr>
          <p:cNvPicPr>
            <a:picLocks noChangeAspect="1"/>
          </p:cNvPicPr>
          <p:nvPr/>
        </p:nvPicPr>
        <p:blipFill>
          <a:blip r:embed="rId3"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791253"/>
            <a:ext cx="3402314" cy="1080868"/>
          </a:xfrm>
          <a:prstGeom prst="rtTriangle">
            <a:avLst/>
          </a:prstGeom>
          <a:blipFill>
            <a:blip r:embed="rId9"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251520" y="404664"/>
            <a:ext cx="8424936" cy="648072"/>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251520" y="1123515"/>
            <a:ext cx="8435280" cy="5329821"/>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Footer Placeholder 18"/>
          <p:cNvSpPr txBox="1">
            <a:spLocks/>
          </p:cNvSpPr>
          <p:nvPr/>
        </p:nvSpPr>
        <p:spPr>
          <a:xfrm>
            <a:off x="71406" y="66357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pic>
        <p:nvPicPr>
          <p:cNvPr id="10" name="Picture 2" descr="http://www.cooperstc.com/index_htm_files/25897.png"/>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35496" y="5755430"/>
            <a:ext cx="683568" cy="769914"/>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Lst>
  <p:timing>
    <p:tnLst>
      <p:par>
        <p:cTn id="1" dur="indefinite" restart="never" nodeType="tmRoot"/>
      </p:par>
    </p:tnLst>
  </p:timing>
  <p:txStyles>
    <p:title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11.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12.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13.xml"/><Relationship Id="rId18" Type="http://schemas.openxmlformats.org/officeDocument/2006/relationships/slide" Target="slide3.xml"/><Relationship Id="rId3" Type="http://schemas.openxmlformats.org/officeDocument/2006/relationships/slide" Target="slide16.xml"/><Relationship Id="rId21" Type="http://schemas.openxmlformats.org/officeDocument/2006/relationships/slide" Target="slide8.xml"/><Relationship Id="rId7" Type="http://schemas.openxmlformats.org/officeDocument/2006/relationships/slide" Target="slide31.xml"/><Relationship Id="rId12" Type="http://schemas.openxmlformats.org/officeDocument/2006/relationships/slide" Target="slide44.xml"/><Relationship Id="rId17" Type="http://schemas.openxmlformats.org/officeDocument/2006/relationships/image" Target="../media/image6.jpeg"/><Relationship Id="rId2" Type="http://schemas.openxmlformats.org/officeDocument/2006/relationships/notesSlide" Target="../notesSlides/notesSlide11.xml"/><Relationship Id="rId16" Type="http://schemas.openxmlformats.org/officeDocument/2006/relationships/slide" Target="slide1.xml"/><Relationship Id="rId20" Type="http://schemas.openxmlformats.org/officeDocument/2006/relationships/slide" Target="slide5.xml"/><Relationship Id="rId1" Type="http://schemas.openxmlformats.org/officeDocument/2006/relationships/slideLayout" Target="../slideLayouts/slideLayout2.xml"/><Relationship Id="rId6" Type="http://schemas.openxmlformats.org/officeDocument/2006/relationships/slide" Target="slide29.xml"/><Relationship Id="rId11" Type="http://schemas.openxmlformats.org/officeDocument/2006/relationships/slide" Target="slide41.xml"/><Relationship Id="rId24" Type="http://schemas.openxmlformats.org/officeDocument/2006/relationships/slide" Target="slide6.xml"/><Relationship Id="rId5" Type="http://schemas.openxmlformats.org/officeDocument/2006/relationships/slide" Target="slide23.xml"/><Relationship Id="rId15" Type="http://schemas.openxmlformats.org/officeDocument/2006/relationships/slide" Target="slide15.xml"/><Relationship Id="rId23" Type="http://schemas.openxmlformats.org/officeDocument/2006/relationships/slide" Target="slide46.xml"/><Relationship Id="rId10" Type="http://schemas.openxmlformats.org/officeDocument/2006/relationships/slide" Target="slide39.xml"/><Relationship Id="rId19" Type="http://schemas.openxmlformats.org/officeDocument/2006/relationships/slide" Target="slide4.xml"/><Relationship Id="rId4" Type="http://schemas.openxmlformats.org/officeDocument/2006/relationships/slide" Target="slide20.xml"/><Relationship Id="rId9" Type="http://schemas.openxmlformats.org/officeDocument/2006/relationships/slide" Target="slide37.xml"/><Relationship Id="rId14" Type="http://schemas.openxmlformats.org/officeDocument/2006/relationships/slide" Target="slide14.xml"/><Relationship Id="rId22" Type="http://schemas.openxmlformats.org/officeDocument/2006/relationships/slide" Target="slide12.xml"/></Relationships>
</file>

<file path=ppt/slides/_rels/slide13.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14.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15.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16.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17.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18.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19.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21.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22.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23.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24.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6.xml"/><Relationship Id="rId3" Type="http://schemas.openxmlformats.org/officeDocument/2006/relationships/image" Target="../media/image7.gif"/><Relationship Id="rId7" Type="http://schemas.openxmlformats.org/officeDocument/2006/relationships/slide" Target="slide3.xml"/><Relationship Id="rId12" Type="http://schemas.openxmlformats.org/officeDocument/2006/relationships/slide" Target="slide46.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6.jpeg"/><Relationship Id="rId11" Type="http://schemas.openxmlformats.org/officeDocument/2006/relationships/slide" Target="slide12.xml"/><Relationship Id="rId5" Type="http://schemas.openxmlformats.org/officeDocument/2006/relationships/slide" Target="slide1.xml"/><Relationship Id="rId10" Type="http://schemas.openxmlformats.org/officeDocument/2006/relationships/slide" Target="slide8.xml"/><Relationship Id="rId4" Type="http://schemas.openxmlformats.org/officeDocument/2006/relationships/image" Target="../media/image8.gif"/><Relationship Id="rId9" Type="http://schemas.openxmlformats.org/officeDocument/2006/relationships/slide" Target="slide5.xml"/></Relationships>
</file>

<file path=ppt/slides/_rels/slide25.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image" Target="../media/image7.gif"/><Relationship Id="rId7" Type="http://schemas.openxmlformats.org/officeDocument/2006/relationships/slide" Target="slide4.xml"/><Relationship Id="rId12" Type="http://schemas.openxmlformats.org/officeDocument/2006/relationships/slide" Target="slide6.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slide" Target="slide3.xml"/><Relationship Id="rId11" Type="http://schemas.openxmlformats.org/officeDocument/2006/relationships/slide" Target="slide46.xml"/><Relationship Id="rId5" Type="http://schemas.openxmlformats.org/officeDocument/2006/relationships/image" Target="../media/image6.jpeg"/><Relationship Id="rId10" Type="http://schemas.openxmlformats.org/officeDocument/2006/relationships/slide" Target="slide12.xml"/><Relationship Id="rId4" Type="http://schemas.openxmlformats.org/officeDocument/2006/relationships/slide" Target="slide1.xml"/><Relationship Id="rId9" Type="http://schemas.openxmlformats.org/officeDocument/2006/relationships/slide" Target="slide8.xml"/></Relationships>
</file>

<file path=ppt/slides/_rels/slide26.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27.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28.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29.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3.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30.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31.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32.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33.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34.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35.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36.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37.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38.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39.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4.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40.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41.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42.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image" Target="../media/image3.gif"/><Relationship Id="rId7" Type="http://schemas.openxmlformats.org/officeDocument/2006/relationships/slide" Target="slide4.xml"/><Relationship Id="rId12" Type="http://schemas.openxmlformats.org/officeDocument/2006/relationships/slide" Target="slide6.xml"/><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slide" Target="slide3.xml"/><Relationship Id="rId11" Type="http://schemas.openxmlformats.org/officeDocument/2006/relationships/slide" Target="slide46.xml"/><Relationship Id="rId5" Type="http://schemas.openxmlformats.org/officeDocument/2006/relationships/image" Target="../media/image6.jpeg"/><Relationship Id="rId10" Type="http://schemas.openxmlformats.org/officeDocument/2006/relationships/slide" Target="slide12.xml"/><Relationship Id="rId4" Type="http://schemas.openxmlformats.org/officeDocument/2006/relationships/slide" Target="slide1.xml"/><Relationship Id="rId9" Type="http://schemas.openxmlformats.org/officeDocument/2006/relationships/slide" Target="slide8.xml"/></Relationships>
</file>

<file path=ppt/slides/_rels/slide43.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44.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45.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46.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47.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image" Target="../media/image10.png"/><Relationship Id="rId3" Type="http://schemas.openxmlformats.org/officeDocument/2006/relationships/slide" Target="slide1.xml"/><Relationship Id="rId7" Type="http://schemas.openxmlformats.org/officeDocument/2006/relationships/slide" Target="slide5.xml"/><Relationship Id="rId12" Type="http://schemas.openxmlformats.org/officeDocument/2006/relationships/image" Target="../media/image9.pn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48.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image" Target="../media/image12.png"/><Relationship Id="rId3" Type="http://schemas.openxmlformats.org/officeDocument/2006/relationships/slide" Target="slide1.xml"/><Relationship Id="rId7" Type="http://schemas.openxmlformats.org/officeDocument/2006/relationships/slide" Target="slide5.xml"/><Relationship Id="rId12" Type="http://schemas.openxmlformats.org/officeDocument/2006/relationships/image" Target="../media/image11.png"/><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49.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image" Target="../media/image14.png"/><Relationship Id="rId3" Type="http://schemas.openxmlformats.org/officeDocument/2006/relationships/slide" Target="slide1.xml"/><Relationship Id="rId7" Type="http://schemas.openxmlformats.org/officeDocument/2006/relationships/slide" Target="slide5.xml"/><Relationship Id="rId12" Type="http://schemas.openxmlformats.org/officeDocument/2006/relationships/image" Target="../media/image13.png"/><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5" Type="http://schemas.openxmlformats.org/officeDocument/2006/relationships/image" Target="../media/image16.png"/><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 Id="rId14" Type="http://schemas.openxmlformats.org/officeDocument/2006/relationships/image" Target="../media/image15.png"/></Relationships>
</file>

<file path=ppt/slides/_rels/slide5.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slide" Target="slide46.xml"/><Relationship Id="rId7" Type="http://schemas.openxmlformats.org/officeDocument/2006/relationships/slide" Target="slide3.xml"/><Relationship Id="rId12" Type="http://schemas.openxmlformats.org/officeDocument/2006/relationships/slide" Target="slide6.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jpeg"/><Relationship Id="rId11" Type="http://schemas.openxmlformats.org/officeDocument/2006/relationships/slide" Target="slide12.xml"/><Relationship Id="rId5" Type="http://schemas.openxmlformats.org/officeDocument/2006/relationships/slide" Target="slide1.xml"/><Relationship Id="rId10" Type="http://schemas.openxmlformats.org/officeDocument/2006/relationships/slide" Target="slide8.xml"/><Relationship Id="rId4" Type="http://schemas.openxmlformats.org/officeDocument/2006/relationships/slide" Target="slide14.xml"/><Relationship Id="rId9" Type="http://schemas.openxmlformats.org/officeDocument/2006/relationships/slide" Target="slide5.xml"/></Relationships>
</file>

<file path=ppt/slides/_rels/slide6.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7.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_rels/slide8.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46.xml"/><Relationship Id="rId3" Type="http://schemas.openxmlformats.org/officeDocument/2006/relationships/slide" Target="slide9.xml"/><Relationship Id="rId7" Type="http://schemas.openxmlformats.org/officeDocument/2006/relationships/image" Target="../media/image6.jpeg"/><Relationship Id="rId12" Type="http://schemas.openxmlformats.org/officeDocument/2006/relationships/slide" Target="slide1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slide" Target="slide1.xml"/><Relationship Id="rId11" Type="http://schemas.openxmlformats.org/officeDocument/2006/relationships/slide" Target="slide8.xml"/><Relationship Id="rId5" Type="http://schemas.openxmlformats.org/officeDocument/2006/relationships/slide" Target="slide11.xml"/><Relationship Id="rId10" Type="http://schemas.openxmlformats.org/officeDocument/2006/relationships/slide" Target="slide5.xml"/><Relationship Id="rId4" Type="http://schemas.openxmlformats.org/officeDocument/2006/relationships/slide" Target="slide10.xml"/><Relationship Id="rId9" Type="http://schemas.openxmlformats.org/officeDocument/2006/relationships/slide" Target="slide4.xml"/><Relationship Id="rId14" Type="http://schemas.openxmlformats.org/officeDocument/2006/relationships/slide" Target="slide6.xml"/></Relationships>
</file>

<file path=ppt/slides/_rels/slide9.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slide" Target="slide46.xml"/><Relationship Id="rId4" Type="http://schemas.openxmlformats.org/officeDocument/2006/relationships/image" Target="../media/image6.jpeg"/><Relationship Id="rId9" Type="http://schemas.openxmlformats.org/officeDocument/2006/relationships/slide" Target="slide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599524"/>
            <a:ext cx="8463314" cy="957268"/>
          </a:xfrm>
        </p:spPr>
        <p:txBody>
          <a:bodyPr>
            <a:noAutofit/>
          </a:bodyPr>
          <a:lstStyle/>
          <a:p>
            <a:r>
              <a:rPr lang="en-GB" b="1" dirty="0" smtClean="0"/>
              <a:t>Unit 01 - Communication and Employability Skills for IT</a:t>
            </a:r>
            <a:endParaRPr lang="en-US" b="1" dirty="0"/>
          </a:p>
        </p:txBody>
      </p:sp>
      <p:sp>
        <p:nvSpPr>
          <p:cNvPr id="3" name="Subtitle 2"/>
          <p:cNvSpPr>
            <a:spLocks noGrp="1"/>
          </p:cNvSpPr>
          <p:nvPr>
            <p:ph type="subTitle" idx="1"/>
          </p:nvPr>
        </p:nvSpPr>
        <p:spPr>
          <a:xfrm>
            <a:off x="971600" y="5661248"/>
            <a:ext cx="7416824" cy="1069836"/>
          </a:xfrm>
        </p:spPr>
        <p:txBody>
          <a:bodyPr>
            <a:normAutofit/>
          </a:bodyPr>
          <a:lstStyle/>
          <a:p>
            <a:r>
              <a:rPr lang="en-GB" sz="2000" dirty="0" smtClean="0"/>
              <a:t>LO2 - Understand the principles of effective communication</a:t>
            </a:r>
            <a:endParaRPr lang="en-US" sz="2000" dirty="0"/>
          </a:p>
        </p:txBody>
      </p:sp>
      <p:pic>
        <p:nvPicPr>
          <p:cNvPr id="78850" name="Picture 2" descr="http://t0.gstatic.com/images?q=tbn:ANd9GcTTwpDQawSQ5oGHphXUd1_ipffHhYAI9hqxDs0N7bXnVwdG9LN0"/>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067944" y="1844824"/>
            <a:ext cx="4757671" cy="2664296"/>
          </a:xfrm>
          <a:prstGeom prst="rect">
            <a:avLst/>
          </a:prstGeom>
          <a:noFill/>
        </p:spPr>
      </p:pic>
      <p:pic>
        <p:nvPicPr>
          <p:cNvPr id="78852" name="Picture 4" descr="http://t2.gstatic.com/images?q=tbn:ANd9GcSSOBad1RQVZr5_UfzRreYPdwQRIOuugFck8dWl_Ds3P5k1LqfL1Q"/>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67544" y="1628800"/>
            <a:ext cx="3384376" cy="3384376"/>
          </a:xfrm>
          <a:prstGeom prst="rect">
            <a:avLst/>
          </a:prstGeom>
          <a:noFill/>
        </p:spPr>
      </p:pic>
    </p:spTree>
  </p:cSld>
  <p:clrMapOvr>
    <a:masterClrMapping/>
  </p:clrMapOvr>
  <p:transition advClick="0" advTm="3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2" name="Picture 11"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17" name="Round Same Side Corner Rectangle 16">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8" name="Round Same Side Corner Rectangle 17">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9" name="Round Same Side Corner Rectangle 18">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20" name="Round Same Side Corner Rectangle 19">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21" name="Round Same Side Corner Rectangle 20">
            <a:hlinkClick r:id="rId8" action="ppaction://hlinksldjump"/>
          </p:cNvPr>
          <p:cNvSpPr/>
          <p:nvPr/>
        </p:nvSpPr>
        <p:spPr>
          <a:xfrm>
            <a:off x="327585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22" name="Round Same Side Corner Rectangle 21">
            <a:hlinkClick r:id="rId9" action="ppaction://hlinksldjump"/>
          </p:cNvPr>
          <p:cNvSpPr/>
          <p:nvPr/>
        </p:nvSpPr>
        <p:spPr>
          <a:xfrm>
            <a:off x="363589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23" name="Round Same Side Corner Rectangle 22">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4" name="Round Same Side Corner Rectangle 23">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
        <p:nvSpPr>
          <p:cNvPr id="3" name="Content Placeholder 2"/>
          <p:cNvSpPr>
            <a:spLocks noGrp="1"/>
          </p:cNvSpPr>
          <p:nvPr>
            <p:ph idx="1"/>
          </p:nvPr>
        </p:nvSpPr>
        <p:spPr>
          <a:xfrm>
            <a:off x="142844" y="1484784"/>
            <a:ext cx="8786874" cy="4176464"/>
          </a:xfrm>
        </p:spPr>
        <p:txBody>
          <a:bodyPr>
            <a:normAutofit/>
          </a:bodyPr>
          <a:lstStyle/>
          <a:p>
            <a:pPr marL="0" lvl="1" indent="0">
              <a:buSzPct val="68000"/>
              <a:buNone/>
            </a:pPr>
            <a:r>
              <a:rPr lang="en-GB" sz="2000" dirty="0" smtClean="0"/>
              <a:t>When discussing the different forms of Questioning Techniques, you need to consider:</a:t>
            </a:r>
          </a:p>
          <a:p>
            <a:pPr marL="0" lvl="1" indent="0">
              <a:buSzPct val="68000"/>
              <a:buNone/>
            </a:pPr>
            <a:endParaRPr lang="en-GB" sz="2000" dirty="0" smtClean="0"/>
          </a:p>
          <a:p>
            <a:pPr marL="0" lvl="1" indent="0">
              <a:buSzPct val="68000"/>
              <a:buNone/>
            </a:pPr>
            <a:endParaRPr lang="en-GB" sz="2000" dirty="0" smtClean="0"/>
          </a:p>
          <a:p>
            <a:pPr marL="0" lvl="1" indent="0">
              <a:buNone/>
            </a:pPr>
            <a:r>
              <a:rPr lang="en-GB" sz="2000" dirty="0" smtClean="0"/>
              <a:t>Based on the forms of Questioning Techniques discussed above, relate them to:</a:t>
            </a:r>
          </a:p>
          <a:p>
            <a:pPr marL="0" lvl="1" indent="0">
              <a:buNone/>
            </a:pPr>
            <a:endParaRPr lang="en-GB" sz="2000" dirty="0" smtClean="0"/>
          </a:p>
          <a:p>
            <a:pPr marL="0" lvl="1" indent="0">
              <a:buNone/>
            </a:pPr>
            <a:endParaRPr lang="en-GB" sz="2000" dirty="0" smtClean="0"/>
          </a:p>
          <a:p>
            <a:pPr marL="0" lvl="1" indent="0">
              <a:buNone/>
            </a:pPr>
            <a:endParaRPr lang="en-GB" sz="2000" dirty="0" smtClean="0"/>
          </a:p>
          <a:p>
            <a:pPr marL="0" lvl="1" indent="0">
              <a:buNone/>
            </a:pPr>
            <a:endParaRPr lang="en-GB" sz="2000" dirty="0" smtClean="0"/>
          </a:p>
          <a:p>
            <a:pPr marL="571500" indent="-514350" algn="r">
              <a:buNone/>
            </a:pPr>
            <a:r>
              <a:rPr lang="en-GB" sz="2000" b="1" dirty="0" smtClean="0"/>
              <a:t>REMEMBER these are just examples USE your own in addition!</a:t>
            </a:r>
          </a:p>
        </p:txBody>
      </p:sp>
      <p:sp>
        <p:nvSpPr>
          <p:cNvPr id="2" name="Title 1"/>
          <p:cNvSpPr>
            <a:spLocks noGrp="1"/>
          </p:cNvSpPr>
          <p:nvPr>
            <p:ph type="title"/>
          </p:nvPr>
        </p:nvSpPr>
        <p:spPr>
          <a:xfrm>
            <a:off x="0" y="660516"/>
            <a:ext cx="9144000" cy="392220"/>
          </a:xfrm>
        </p:spPr>
        <p:txBody>
          <a:bodyPr>
            <a:normAutofit fontScale="90000"/>
          </a:bodyPr>
          <a:lstStyle/>
          <a:p>
            <a:r>
              <a:rPr lang="en-GB" dirty="0" smtClean="0"/>
              <a:t> 1 - Interpersonal &amp; Communication Skills (Questioning Techniques)</a:t>
            </a:r>
            <a:endParaRPr lang="en-US" b="1" dirty="0"/>
          </a:p>
        </p:txBody>
      </p:sp>
      <p:graphicFrame>
        <p:nvGraphicFramePr>
          <p:cNvPr id="16" name="Table 15"/>
          <p:cNvGraphicFramePr>
            <a:graphicFrameLocks noGrp="1"/>
          </p:cNvGraphicFramePr>
          <p:nvPr/>
        </p:nvGraphicFramePr>
        <p:xfrm>
          <a:off x="323528" y="2132856"/>
          <a:ext cx="8424936" cy="640080"/>
        </p:xfrm>
        <a:graphic>
          <a:graphicData uri="http://schemas.openxmlformats.org/drawingml/2006/table">
            <a:tbl>
              <a:tblPr firstRow="1" bandRow="1">
                <a:tableStyleId>{5C22544A-7EE6-4342-B048-85BDC9FD1C3A}</a:tableStyleId>
              </a:tblPr>
              <a:tblGrid>
                <a:gridCol w="2106234"/>
                <a:gridCol w="2106234"/>
                <a:gridCol w="2106234"/>
                <a:gridCol w="2106234"/>
              </a:tblGrid>
              <a:tr h="370840">
                <a:tc>
                  <a:txBody>
                    <a:bodyPr/>
                    <a:lstStyle/>
                    <a:p>
                      <a:pPr algn="ctr"/>
                      <a:r>
                        <a:rPr lang="en-GB" dirty="0" smtClean="0">
                          <a:solidFill>
                            <a:schemeClr val="tx1"/>
                          </a:solidFill>
                          <a:latin typeface="Calibri" pitchFamily="34" charset="0"/>
                        </a:rPr>
                        <a:t>Open</a:t>
                      </a:r>
                    </a:p>
                    <a:p>
                      <a:pPr algn="ctr"/>
                      <a:r>
                        <a:rPr lang="en-GB" dirty="0" smtClean="0">
                          <a:solidFill>
                            <a:schemeClr val="tx1"/>
                          </a:solidFill>
                          <a:latin typeface="Calibri" pitchFamily="34" charset="0"/>
                        </a:rPr>
                        <a:t>(difficult to analyse)</a:t>
                      </a:r>
                      <a:endParaRPr lang="en-GB"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dirty="0" smtClean="0">
                          <a:solidFill>
                            <a:schemeClr val="tx1"/>
                          </a:solidFill>
                          <a:latin typeface="Calibri" pitchFamily="34" charset="0"/>
                        </a:rPr>
                        <a:t>Closed</a:t>
                      </a:r>
                    </a:p>
                    <a:p>
                      <a:pPr algn="ctr"/>
                      <a:r>
                        <a:rPr lang="en-GB" dirty="0" smtClean="0">
                          <a:solidFill>
                            <a:schemeClr val="tx1"/>
                          </a:solidFill>
                          <a:latin typeface="Calibri" pitchFamily="34" charset="0"/>
                        </a:rPr>
                        <a:t>(options)</a:t>
                      </a:r>
                      <a:endParaRPr lang="en-GB"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dirty="0" smtClean="0">
                          <a:solidFill>
                            <a:schemeClr val="tx1"/>
                          </a:solidFill>
                          <a:latin typeface="Calibri" pitchFamily="34" charset="0"/>
                        </a:rPr>
                        <a:t>Probing Questions</a:t>
                      </a:r>
                    </a:p>
                    <a:p>
                      <a:pPr algn="ctr"/>
                      <a:r>
                        <a:rPr lang="en-GB" dirty="0" smtClean="0">
                          <a:solidFill>
                            <a:schemeClr val="tx1"/>
                          </a:solidFill>
                          <a:latin typeface="Calibri" pitchFamily="34" charset="0"/>
                        </a:rPr>
                        <a:t>(linked)</a:t>
                      </a:r>
                      <a:endParaRPr lang="en-GB"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dirty="0" smtClean="0">
                          <a:solidFill>
                            <a:schemeClr val="tx1"/>
                          </a:solidFill>
                          <a:latin typeface="Calibri" pitchFamily="34" charset="0"/>
                        </a:rPr>
                        <a:t>Response  Times</a:t>
                      </a:r>
                      <a:endParaRPr lang="en-GB" dirty="0">
                        <a:solidFill>
                          <a:schemeClr val="tx1"/>
                        </a:solidFill>
                        <a:latin typeface="Calibri" pitchFamily="34" charset="0"/>
                      </a:endParaRPr>
                    </a:p>
                  </a:txBody>
                  <a:tcPr anchor="ctr">
                    <a:solidFill>
                      <a:schemeClr val="tx2">
                        <a:lumMod val="20000"/>
                        <a:lumOff val="80000"/>
                      </a:schemeClr>
                    </a:solidFill>
                  </a:tcPr>
                </a:tc>
              </a:tr>
            </a:tbl>
          </a:graphicData>
        </a:graphic>
      </p:graphicFrame>
      <p:graphicFrame>
        <p:nvGraphicFramePr>
          <p:cNvPr id="8" name="Table 7"/>
          <p:cNvGraphicFramePr>
            <a:graphicFrameLocks noGrp="1"/>
          </p:cNvGraphicFramePr>
          <p:nvPr/>
        </p:nvGraphicFramePr>
        <p:xfrm>
          <a:off x="323528" y="3356992"/>
          <a:ext cx="8424936" cy="640080"/>
        </p:xfrm>
        <a:graphic>
          <a:graphicData uri="http://schemas.openxmlformats.org/drawingml/2006/table">
            <a:tbl>
              <a:tblPr firstRow="1" bandRow="1">
                <a:tableStyleId>{5C22544A-7EE6-4342-B048-85BDC9FD1C3A}</a:tableStyleId>
              </a:tblPr>
              <a:tblGrid>
                <a:gridCol w="2106234"/>
                <a:gridCol w="2106234"/>
                <a:gridCol w="2106234"/>
                <a:gridCol w="2106234"/>
              </a:tblGrid>
              <a:tr h="370840">
                <a:tc>
                  <a:txBody>
                    <a:bodyPr/>
                    <a:lstStyle/>
                    <a:p>
                      <a:pPr algn="ctr"/>
                      <a:r>
                        <a:rPr lang="en-GB" dirty="0" smtClean="0">
                          <a:solidFill>
                            <a:schemeClr val="tx1"/>
                          </a:solidFill>
                          <a:latin typeface="Calibri" pitchFamily="34" charset="0"/>
                        </a:rPr>
                        <a:t>Purpose</a:t>
                      </a:r>
                      <a:endParaRPr lang="en-GB"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dirty="0" smtClean="0">
                          <a:solidFill>
                            <a:schemeClr val="tx1"/>
                          </a:solidFill>
                          <a:latin typeface="Calibri" pitchFamily="34" charset="0"/>
                        </a:rPr>
                        <a:t>Understanding</a:t>
                      </a:r>
                      <a:endParaRPr lang="en-GB"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dirty="0" smtClean="0">
                          <a:solidFill>
                            <a:schemeClr val="tx1"/>
                          </a:solidFill>
                          <a:latin typeface="Calibri" pitchFamily="34" charset="0"/>
                        </a:rPr>
                        <a:t>Behaviour Awareness</a:t>
                      </a:r>
                      <a:endParaRPr lang="en-GB"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dirty="0" smtClean="0">
                          <a:solidFill>
                            <a:schemeClr val="tx1"/>
                          </a:solidFill>
                          <a:latin typeface="Calibri" pitchFamily="34" charset="0"/>
                        </a:rPr>
                        <a:t>Cultural Influence</a:t>
                      </a:r>
                      <a:endParaRPr lang="en-GB" dirty="0">
                        <a:solidFill>
                          <a:schemeClr val="tx1"/>
                        </a:solidFill>
                        <a:latin typeface="Calibri" pitchFamily="34" charset="0"/>
                      </a:endParaRPr>
                    </a:p>
                  </a:txBody>
                  <a:tcPr anchor="ctr">
                    <a:solidFill>
                      <a:schemeClr val="tx2">
                        <a:lumMod val="20000"/>
                        <a:lumOff val="80000"/>
                      </a:schemeClr>
                    </a:solidFill>
                  </a:tcPr>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2" name="Picture 11"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16" name="Round Same Side Corner Rectangle 15">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7" name="Round Same Side Corner Rectangle 16">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8" name="Round Same Side Corner Rectangle 17">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9" name="Round Same Side Corner Rectangle 18">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20" name="Round Same Side Corner Rectangle 19">
            <a:hlinkClick r:id="rId8" action="ppaction://hlinksldjump"/>
          </p:cNvPr>
          <p:cNvSpPr/>
          <p:nvPr/>
        </p:nvSpPr>
        <p:spPr>
          <a:xfrm>
            <a:off x="327585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21" name="Round Same Side Corner Rectangle 20">
            <a:hlinkClick r:id="rId9" action="ppaction://hlinksldjump"/>
          </p:cNvPr>
          <p:cNvSpPr/>
          <p:nvPr/>
        </p:nvSpPr>
        <p:spPr>
          <a:xfrm>
            <a:off x="363589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22" name="Round Same Side Corner Rectangle 21">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3" name="Round Same Side Corner Rectangle 22">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
        <p:nvSpPr>
          <p:cNvPr id="3" name="Content Placeholder 2"/>
          <p:cNvSpPr>
            <a:spLocks noGrp="1"/>
          </p:cNvSpPr>
          <p:nvPr>
            <p:ph idx="1"/>
          </p:nvPr>
        </p:nvSpPr>
        <p:spPr>
          <a:xfrm>
            <a:off x="285720" y="1484784"/>
            <a:ext cx="8572560" cy="4752528"/>
          </a:xfrm>
        </p:spPr>
        <p:txBody>
          <a:bodyPr>
            <a:noAutofit/>
          </a:bodyPr>
          <a:lstStyle/>
          <a:p>
            <a:pPr marL="0" lvl="1" indent="0">
              <a:buNone/>
            </a:pPr>
            <a:r>
              <a:rPr lang="en-GB" sz="2000" dirty="0" smtClean="0"/>
              <a:t>When discussing the different forms of written communications, you need to consider:</a:t>
            </a:r>
          </a:p>
          <a:p>
            <a:pPr marL="0" lvl="1" indent="0">
              <a:buNone/>
            </a:pPr>
            <a:endParaRPr lang="en-GB" sz="2000" dirty="0" smtClean="0"/>
          </a:p>
          <a:p>
            <a:pPr marL="0" lvl="1" indent="0">
              <a:buNone/>
            </a:pPr>
            <a:endParaRPr lang="en-GB" sz="2000" dirty="0" smtClean="0"/>
          </a:p>
          <a:p>
            <a:pPr marL="0" lvl="1" indent="0">
              <a:buNone/>
            </a:pPr>
            <a:endParaRPr lang="en-GB" sz="2000" dirty="0" smtClean="0"/>
          </a:p>
          <a:p>
            <a:pPr marL="0" lvl="1" indent="0">
              <a:buNone/>
            </a:pPr>
            <a:endParaRPr lang="en-GB" sz="2000" dirty="0" smtClean="0"/>
          </a:p>
          <a:p>
            <a:pPr marL="0" lvl="1" indent="0">
              <a:buNone/>
            </a:pPr>
            <a:endParaRPr lang="en-GB" sz="2000" dirty="0" smtClean="0"/>
          </a:p>
          <a:p>
            <a:pPr marL="0" lvl="1" indent="0">
              <a:buNone/>
            </a:pPr>
            <a:endParaRPr lang="en-GB" sz="2000" dirty="0" smtClean="0"/>
          </a:p>
          <a:p>
            <a:pPr marL="0" lvl="1" indent="0">
              <a:buNone/>
            </a:pPr>
            <a:r>
              <a:rPr lang="en-GB" sz="2000" dirty="0" smtClean="0"/>
              <a:t>Based on the forms of verbal communications discussed above, relate them to:</a:t>
            </a:r>
          </a:p>
          <a:p>
            <a:pPr marL="0" lvl="1" indent="0">
              <a:buNone/>
            </a:pPr>
            <a:endParaRPr lang="en-GB" sz="2000" dirty="0" smtClean="0"/>
          </a:p>
          <a:p>
            <a:pPr marL="0" lvl="1" indent="0">
              <a:buNone/>
            </a:pPr>
            <a:endParaRPr lang="en-GB" sz="2000" dirty="0" smtClean="0"/>
          </a:p>
          <a:p>
            <a:pPr marL="0" lvl="1" indent="0">
              <a:buNone/>
            </a:pPr>
            <a:endParaRPr lang="en-GB" sz="2000" dirty="0" smtClean="0"/>
          </a:p>
          <a:p>
            <a:pPr marL="571500" indent="-514350" algn="r">
              <a:buNone/>
            </a:pPr>
            <a:r>
              <a:rPr lang="en-GB" sz="2000" b="1" dirty="0" smtClean="0"/>
              <a:t>REMEMBER these are just examples USE your own in addition!</a:t>
            </a:r>
          </a:p>
        </p:txBody>
      </p:sp>
      <p:sp>
        <p:nvSpPr>
          <p:cNvPr id="2" name="Title 1"/>
          <p:cNvSpPr>
            <a:spLocks noGrp="1"/>
          </p:cNvSpPr>
          <p:nvPr>
            <p:ph type="title"/>
          </p:nvPr>
        </p:nvSpPr>
        <p:spPr>
          <a:xfrm>
            <a:off x="0" y="660516"/>
            <a:ext cx="9144000" cy="392220"/>
          </a:xfrm>
        </p:spPr>
        <p:txBody>
          <a:bodyPr>
            <a:normAutofit fontScale="90000"/>
          </a:bodyPr>
          <a:lstStyle/>
          <a:p>
            <a:r>
              <a:rPr lang="en-GB" dirty="0" smtClean="0"/>
              <a:t> 1 - Interpersonal &amp; Communication Skills (Written Communications)</a:t>
            </a:r>
            <a:endParaRPr lang="en-US" b="1" dirty="0"/>
          </a:p>
        </p:txBody>
      </p:sp>
      <p:graphicFrame>
        <p:nvGraphicFramePr>
          <p:cNvPr id="7" name="Table 6"/>
          <p:cNvGraphicFramePr>
            <a:graphicFrameLocks noGrp="1"/>
          </p:cNvGraphicFramePr>
          <p:nvPr/>
        </p:nvGraphicFramePr>
        <p:xfrm>
          <a:off x="323528" y="4869160"/>
          <a:ext cx="8424935" cy="64008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370840">
                <a:tc>
                  <a:txBody>
                    <a:bodyPr/>
                    <a:lstStyle/>
                    <a:p>
                      <a:pPr algn="ctr"/>
                      <a:r>
                        <a:rPr lang="en-GB" dirty="0" smtClean="0">
                          <a:solidFill>
                            <a:schemeClr val="tx1"/>
                          </a:solidFill>
                          <a:latin typeface="Calibri" pitchFamily="34" charset="0"/>
                        </a:rPr>
                        <a:t>Emotions</a:t>
                      </a:r>
                    </a:p>
                    <a:p>
                      <a:pPr algn="ctr"/>
                      <a:r>
                        <a:rPr lang="en-GB" dirty="0" smtClean="0">
                          <a:solidFill>
                            <a:schemeClr val="tx1"/>
                          </a:solidFill>
                          <a:latin typeface="Calibri" pitchFamily="34" charset="0"/>
                        </a:rPr>
                        <a:t>(emoticons)</a:t>
                      </a:r>
                      <a:endParaRPr lang="en-GB"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dirty="0" smtClean="0">
                          <a:solidFill>
                            <a:schemeClr val="tx1"/>
                          </a:solidFill>
                          <a:latin typeface="Calibri" pitchFamily="34" charset="0"/>
                        </a:rPr>
                        <a:t>Note Taking</a:t>
                      </a:r>
                      <a:endParaRPr lang="en-GB"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itchFamily="34" charset="0"/>
                        </a:rPr>
                        <a:t>Summarising</a:t>
                      </a:r>
                      <a:endParaRPr lang="en-GB"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dirty="0" smtClean="0">
                          <a:solidFill>
                            <a:schemeClr val="tx1"/>
                          </a:solidFill>
                          <a:latin typeface="Calibri" pitchFamily="34" charset="0"/>
                        </a:rPr>
                        <a:t>Tone</a:t>
                      </a:r>
                      <a:endParaRPr lang="en-GB"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dirty="0" smtClean="0">
                          <a:solidFill>
                            <a:schemeClr val="tx1"/>
                          </a:solidFill>
                          <a:latin typeface="Calibri" pitchFamily="34" charset="0"/>
                        </a:rPr>
                        <a:t>Style</a:t>
                      </a:r>
                      <a:endParaRPr lang="en-GB" dirty="0">
                        <a:solidFill>
                          <a:schemeClr val="tx1"/>
                        </a:solidFill>
                        <a:latin typeface="Calibri" pitchFamily="34" charset="0"/>
                      </a:endParaRPr>
                    </a:p>
                  </a:txBody>
                  <a:tcPr anchor="ctr">
                    <a:solidFill>
                      <a:schemeClr val="tx2">
                        <a:lumMod val="20000"/>
                        <a:lumOff val="80000"/>
                      </a:schemeClr>
                    </a:solidFill>
                  </a:tcPr>
                </a:tc>
              </a:tr>
            </a:tbl>
          </a:graphicData>
        </a:graphic>
      </p:graphicFrame>
      <p:graphicFrame>
        <p:nvGraphicFramePr>
          <p:cNvPr id="8" name="Table 7"/>
          <p:cNvGraphicFramePr>
            <a:graphicFrameLocks noGrp="1"/>
          </p:cNvGraphicFramePr>
          <p:nvPr/>
        </p:nvGraphicFramePr>
        <p:xfrm>
          <a:off x="323528" y="2132856"/>
          <a:ext cx="8424936" cy="2108200"/>
        </p:xfrm>
        <a:graphic>
          <a:graphicData uri="http://schemas.openxmlformats.org/drawingml/2006/table">
            <a:tbl>
              <a:tblPr firstRow="1" bandRow="1">
                <a:tableStyleId>{5C22544A-7EE6-4342-B048-85BDC9FD1C3A}</a:tableStyleId>
              </a:tblPr>
              <a:tblGrid>
                <a:gridCol w="8424936"/>
              </a:tblGrid>
              <a:tr h="370840">
                <a:tc>
                  <a:txBody>
                    <a:bodyPr/>
                    <a:lstStyle/>
                    <a:p>
                      <a:pPr algn="ctr"/>
                      <a:r>
                        <a:rPr lang="en-GB" dirty="0" smtClean="0">
                          <a:solidFill>
                            <a:schemeClr val="tx1"/>
                          </a:solidFill>
                          <a:latin typeface="Calibri" pitchFamily="34" charset="0"/>
                        </a:rPr>
                        <a:t>WRITTEN (TECHNICAL &amp; NON-TECHNICAL)</a:t>
                      </a:r>
                      <a:endParaRPr lang="en-GB" dirty="0">
                        <a:solidFill>
                          <a:schemeClr val="tx1"/>
                        </a:solidFill>
                        <a:latin typeface="Calibri" pitchFamily="34" charset="0"/>
                      </a:endParaRPr>
                    </a:p>
                  </a:txBody>
                  <a:tcPr>
                    <a:solidFill>
                      <a:schemeClr val="tx2">
                        <a:lumMod val="20000"/>
                        <a:lumOff val="80000"/>
                      </a:schemeClr>
                    </a:solidFill>
                  </a:tcPr>
                </a:tc>
              </a:tr>
              <a:tr h="370840">
                <a:tc>
                  <a:txBody>
                    <a:bodyPr/>
                    <a:lstStyle/>
                    <a:p>
                      <a:pPr marL="361950" indent="-361950">
                        <a:buFont typeface="Wingdings" pitchFamily="2" charset="2"/>
                        <a:buChar char="ü"/>
                      </a:pPr>
                      <a:r>
                        <a:rPr lang="en-GB" dirty="0" smtClean="0">
                          <a:solidFill>
                            <a:schemeClr val="tx1"/>
                          </a:solidFill>
                          <a:latin typeface="Calibri" pitchFamily="34" charset="0"/>
                        </a:rPr>
                        <a:t>Email</a:t>
                      </a:r>
                    </a:p>
                    <a:p>
                      <a:pPr marL="361950" indent="-361950">
                        <a:buFont typeface="Wingdings" pitchFamily="2" charset="2"/>
                        <a:buChar char="ü"/>
                      </a:pPr>
                      <a:r>
                        <a:rPr lang="en-GB" dirty="0" smtClean="0">
                          <a:solidFill>
                            <a:schemeClr val="tx1"/>
                          </a:solidFill>
                          <a:latin typeface="Calibri" pitchFamily="34" charset="0"/>
                        </a:rPr>
                        <a:t>Letters</a:t>
                      </a:r>
                    </a:p>
                    <a:p>
                      <a:pPr marL="361950" indent="-361950">
                        <a:buFont typeface="Wingdings" pitchFamily="2" charset="2"/>
                        <a:buChar char="ü"/>
                      </a:pPr>
                      <a:r>
                        <a:rPr lang="en-GB" dirty="0" smtClean="0">
                          <a:solidFill>
                            <a:schemeClr val="tx1"/>
                          </a:solidFill>
                          <a:latin typeface="Calibri" pitchFamily="34" charset="0"/>
                        </a:rPr>
                        <a:t>Reports</a:t>
                      </a:r>
                    </a:p>
                    <a:p>
                      <a:pPr marL="361950" indent="-361950">
                        <a:buFont typeface="Wingdings" pitchFamily="2" charset="2"/>
                        <a:buChar char="ü"/>
                      </a:pPr>
                      <a:r>
                        <a:rPr lang="en-GB" dirty="0" smtClean="0">
                          <a:solidFill>
                            <a:schemeClr val="tx1"/>
                          </a:solidFill>
                          <a:latin typeface="Calibri" pitchFamily="34" charset="0"/>
                        </a:rPr>
                        <a:t>Notes</a:t>
                      </a:r>
                    </a:p>
                    <a:p>
                      <a:pPr marL="361950" indent="-361950">
                        <a:buFont typeface="Wingdings" pitchFamily="2" charset="2"/>
                        <a:buChar char="ü"/>
                      </a:pPr>
                      <a:r>
                        <a:rPr lang="en-GB" dirty="0" smtClean="0">
                          <a:solidFill>
                            <a:schemeClr val="tx1"/>
                          </a:solidFill>
                          <a:latin typeface="Calibri" pitchFamily="34" charset="0"/>
                        </a:rPr>
                        <a:t>Presentations</a:t>
                      </a:r>
                    </a:p>
                    <a:p>
                      <a:pPr marL="361950" indent="-361950">
                        <a:buFont typeface="Wingdings" pitchFamily="2" charset="2"/>
                        <a:buChar char="ü"/>
                      </a:pPr>
                      <a:r>
                        <a:rPr lang="en-GB" dirty="0" smtClean="0">
                          <a:solidFill>
                            <a:schemeClr val="tx1"/>
                          </a:solidFill>
                          <a:latin typeface="Calibri" pitchFamily="34" charset="0"/>
                        </a:rPr>
                        <a:t>etc...</a:t>
                      </a:r>
                      <a:endParaRPr lang="en-GB" dirty="0">
                        <a:solidFill>
                          <a:schemeClr val="tx1"/>
                        </a:solidFill>
                        <a:latin typeface="Calibri" pitchFamily="34" charset="0"/>
                      </a:endParaRPr>
                    </a:p>
                  </a:txBody>
                  <a:tcPr>
                    <a:solidFill>
                      <a:schemeClr val="tx2">
                        <a:lumMod val="20000"/>
                        <a:lumOff val="80000"/>
                      </a:schemeClr>
                    </a:solidFill>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2924944"/>
            <a:ext cx="8640960" cy="3057014"/>
          </a:xfrm>
        </p:spPr>
        <p:txBody>
          <a:bodyPr>
            <a:noAutofit/>
          </a:bodyPr>
          <a:lstStyle/>
          <a:p>
            <a:pPr marL="0" indent="0" algn="ctr">
              <a:buNone/>
            </a:pPr>
            <a:r>
              <a:rPr lang="en-GB" sz="1800" b="1" dirty="0" smtClean="0">
                <a:ea typeface="Times New Roman"/>
              </a:rPr>
              <a:t>Click on the above links for additional information</a:t>
            </a:r>
          </a:p>
          <a:p>
            <a:pPr marL="0" indent="0">
              <a:buNone/>
            </a:pPr>
            <a:r>
              <a:rPr lang="en-GB" sz="1800" b="1" i="1" dirty="0" smtClean="0"/>
              <a:t>Task 3 (P2.1)</a:t>
            </a:r>
            <a:r>
              <a:rPr lang="en-GB" sz="1800" b="1" dirty="0" smtClean="0"/>
              <a:t> - </a:t>
            </a:r>
            <a:r>
              <a:rPr lang="en-GB" sz="1800" dirty="0" smtClean="0"/>
              <a:t>Produce a report on 5 different communication methods, focus on the principles (aids) of effective use: </a:t>
            </a:r>
            <a:r>
              <a:rPr lang="en-GB" sz="1800" b="1" i="1" dirty="0" smtClean="0"/>
              <a:t>(</a:t>
            </a:r>
            <a:r>
              <a:rPr lang="en-GB" sz="1800" b="1" i="1" dirty="0" smtClean="0">
                <a:ea typeface="Times New Roman"/>
              </a:rPr>
              <a:t>Click on the links for additional information)</a:t>
            </a:r>
          </a:p>
          <a:p>
            <a:pPr marL="0" indent="0">
              <a:buNone/>
            </a:pPr>
            <a:endParaRPr lang="en-GB" sz="1800" b="1" i="1" dirty="0" smtClean="0"/>
          </a:p>
          <a:p>
            <a:pPr marL="0" indent="0">
              <a:buNone/>
            </a:pPr>
            <a:endParaRPr lang="en-GB" sz="1800" b="1" i="1" dirty="0" smtClean="0"/>
          </a:p>
          <a:p>
            <a:pPr marL="0" indent="0">
              <a:buNone/>
            </a:pPr>
            <a:r>
              <a:rPr lang="en-GB" sz="1800" b="1" i="1" dirty="0" smtClean="0"/>
              <a:t>Task 4 (P3)</a:t>
            </a:r>
            <a:r>
              <a:rPr lang="en-GB" sz="1800" b="1" dirty="0" smtClean="0"/>
              <a:t> – </a:t>
            </a:r>
            <a:r>
              <a:rPr lang="en-GB" sz="1800" dirty="0" smtClean="0"/>
              <a:t>For the 5 different communication methods selected, focus on the barriers to effective use (Good Practice and Common Mistakes), supported by examples</a:t>
            </a:r>
          </a:p>
          <a:p>
            <a:pPr marL="0" indent="0">
              <a:buNone/>
            </a:pPr>
            <a:r>
              <a:rPr lang="en-GB" sz="1800" b="1" i="1" dirty="0" smtClean="0"/>
              <a:t>Task 5 (D1)</a:t>
            </a:r>
            <a:r>
              <a:rPr lang="en-GB" sz="1800" b="1" dirty="0" smtClean="0"/>
              <a:t> - </a:t>
            </a:r>
            <a:r>
              <a:rPr lang="en-GB" sz="1800" dirty="0" smtClean="0"/>
              <a:t>For the 5 different communication methods selected, suggest techniques that could be used to reduce the potential barriers when used as a communication method</a:t>
            </a:r>
          </a:p>
          <a:p>
            <a:pPr marL="0" indent="0">
              <a:buNone/>
            </a:pPr>
            <a:r>
              <a:rPr lang="en-GB" sz="1800" b="1" i="1" dirty="0" smtClean="0"/>
              <a:t>	Task 7 (P2.2)</a:t>
            </a:r>
            <a:r>
              <a:rPr lang="en-GB" sz="1800" dirty="0" smtClean="0"/>
              <a:t> - Complete </a:t>
            </a:r>
            <a:r>
              <a:rPr lang="en-GB" sz="1800" dirty="0"/>
              <a:t>document </a:t>
            </a:r>
            <a:r>
              <a:rPr lang="en-GB" sz="1800" b="1" dirty="0"/>
              <a:t>Unit 01 – LO2 - Barriers</a:t>
            </a:r>
            <a:r>
              <a:rPr lang="en-GB" sz="1800" dirty="0"/>
              <a:t>, discussing the </a:t>
            </a:r>
            <a:r>
              <a:rPr lang="en-GB" sz="1800" dirty="0" smtClean="0"/>
              <a:t>				</a:t>
            </a:r>
            <a:r>
              <a:rPr lang="en-GB" sz="1800" b="1" dirty="0" smtClean="0"/>
              <a:t>barriers </a:t>
            </a:r>
            <a:r>
              <a:rPr lang="en-GB" sz="1800" b="1" dirty="0"/>
              <a:t>to communications</a:t>
            </a:r>
            <a:r>
              <a:rPr lang="en-GB" sz="1800" dirty="0"/>
              <a:t>, by focusing on language, </a:t>
            </a:r>
            <a:r>
              <a:rPr lang="en-GB" sz="1800" dirty="0" smtClean="0"/>
              <a:t>					distraction</a:t>
            </a:r>
            <a:r>
              <a:rPr lang="en-GB" sz="1800" dirty="0"/>
              <a:t>, noise and lack of concentration</a:t>
            </a:r>
            <a:endParaRPr lang="en-GB" sz="1800" dirty="0" smtClean="0"/>
          </a:p>
        </p:txBody>
      </p:sp>
      <p:sp>
        <p:nvSpPr>
          <p:cNvPr id="2" name="Title 1"/>
          <p:cNvSpPr>
            <a:spLocks noGrp="1"/>
          </p:cNvSpPr>
          <p:nvPr>
            <p:ph type="title"/>
          </p:nvPr>
        </p:nvSpPr>
        <p:spPr>
          <a:xfrm>
            <a:off x="0" y="620688"/>
            <a:ext cx="9144000" cy="452568"/>
          </a:xfrm>
        </p:spPr>
        <p:txBody>
          <a:bodyPr>
            <a:noAutofit/>
          </a:bodyPr>
          <a:lstStyle/>
          <a:p>
            <a:r>
              <a:rPr lang="en-GB" sz="4000" dirty="0" smtClean="0"/>
              <a:t> 2 - Aids and Barriers to Effective Communications</a:t>
            </a:r>
            <a:endParaRPr lang="en-GB" sz="4000" dirty="0"/>
          </a:p>
        </p:txBody>
      </p:sp>
      <p:graphicFrame>
        <p:nvGraphicFramePr>
          <p:cNvPr id="6" name="Table 5"/>
          <p:cNvGraphicFramePr>
            <a:graphicFrameLocks noGrp="1"/>
          </p:cNvGraphicFramePr>
          <p:nvPr>
            <p:extLst>
              <p:ext uri="{D42A27DB-BD31-4B8C-83A1-F6EECF244321}">
                <p14:modId xmlns:p14="http://schemas.microsoft.com/office/powerpoint/2010/main" val="1718795529"/>
              </p:ext>
            </p:extLst>
          </p:nvPr>
        </p:nvGraphicFramePr>
        <p:xfrm>
          <a:off x="251520" y="1412776"/>
          <a:ext cx="8640960" cy="1554480"/>
        </p:xfrm>
        <a:graphic>
          <a:graphicData uri="http://schemas.openxmlformats.org/drawingml/2006/table">
            <a:tbl>
              <a:tblPr firstRow="1" bandRow="1">
                <a:tableStyleId>{5C22544A-7EE6-4342-B048-85BDC9FD1C3A}</a:tableStyleId>
              </a:tblPr>
              <a:tblGrid>
                <a:gridCol w="2160239"/>
                <a:gridCol w="2160241"/>
                <a:gridCol w="2160239"/>
                <a:gridCol w="2160241"/>
              </a:tblGrid>
              <a:tr h="144016">
                <a:tc>
                  <a:txBody>
                    <a:bodyPr/>
                    <a:lstStyle/>
                    <a:p>
                      <a:pPr algn="ctr"/>
                      <a:r>
                        <a:rPr lang="en-GB" sz="1800" b="1" dirty="0" smtClean="0">
                          <a:solidFill>
                            <a:schemeClr val="tx1"/>
                          </a:solidFill>
                          <a:latin typeface="Calibri" pitchFamily="34" charset="0"/>
                          <a:cs typeface="Calibri" pitchFamily="34" charset="0"/>
                          <a:hlinkClick r:id="rId3" action="ppaction://hlinksldjump"/>
                        </a:rPr>
                        <a:t>Websites (WWW / Intranet / Extranet)</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800" b="1" dirty="0" smtClean="0">
                          <a:solidFill>
                            <a:schemeClr val="tx1"/>
                          </a:solidFill>
                          <a:latin typeface="Calibri" pitchFamily="34" charset="0"/>
                          <a:cs typeface="Calibri" pitchFamily="34" charset="0"/>
                          <a:hlinkClick r:id="rId4" action="ppaction://hlinksldjump"/>
                        </a:rPr>
                        <a:t>eMails</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itchFamily="34" charset="0"/>
                          <a:cs typeface="Calibri" pitchFamily="34" charset="0"/>
                          <a:hlinkClick r:id="rId5" action="ppaction://hlinksldjump"/>
                        </a:rPr>
                        <a:t>Digital</a:t>
                      </a:r>
                      <a:r>
                        <a:rPr lang="en-GB" b="1" baseline="0" dirty="0" smtClean="0">
                          <a:solidFill>
                            <a:schemeClr val="tx1"/>
                          </a:solidFill>
                          <a:latin typeface="Calibri" pitchFamily="34" charset="0"/>
                          <a:cs typeface="Calibri" pitchFamily="34" charset="0"/>
                          <a:hlinkClick r:id="rId5" action="ppaction://hlinksldjump"/>
                        </a:rPr>
                        <a:t> Distribution and </a:t>
                      </a:r>
                      <a:r>
                        <a:rPr lang="en-GB" b="1" dirty="0" smtClean="0">
                          <a:solidFill>
                            <a:schemeClr val="tx1"/>
                          </a:solidFill>
                          <a:latin typeface="Calibri" pitchFamily="34" charset="0"/>
                          <a:cs typeface="Calibri" pitchFamily="34" charset="0"/>
                          <a:hlinkClick r:id="rId5" action="ppaction://hlinksldjump"/>
                        </a:rPr>
                        <a:t>Conferencing</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800" b="1" dirty="0" smtClean="0">
                          <a:solidFill>
                            <a:schemeClr val="tx1"/>
                          </a:solidFill>
                          <a:latin typeface="Calibri" pitchFamily="34" charset="0"/>
                          <a:cs typeface="Calibri" pitchFamily="34" charset="0"/>
                          <a:hlinkClick r:id="rId6" action="ppaction://hlinksldjump"/>
                        </a:rPr>
                        <a:t>SMS</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r>
              <a:tr h="0">
                <a:tc gridSpan="4">
                  <a:txBody>
                    <a:bodyPr/>
                    <a:lstStyle/>
                    <a:p>
                      <a:pPr marL="342900" indent="-342900" algn="ctr">
                        <a:buFont typeface="+mj-lt"/>
                        <a:buAutoNum type="arabicPeriod"/>
                      </a:pPr>
                      <a:r>
                        <a:rPr lang="en-GB" sz="1800" b="1" dirty="0" smtClean="0">
                          <a:solidFill>
                            <a:schemeClr val="tx1"/>
                          </a:solidFill>
                          <a:latin typeface="Calibri" pitchFamily="34" charset="0"/>
                          <a:cs typeface="Calibri" pitchFamily="34" charset="0"/>
                          <a:hlinkClick r:id="rId7" action="ppaction://hlinksldjump"/>
                        </a:rPr>
                        <a:t>Letters </a:t>
                      </a:r>
                      <a:r>
                        <a:rPr lang="en-GB" sz="1800" b="1" dirty="0" smtClean="0">
                          <a:solidFill>
                            <a:schemeClr val="tx1"/>
                          </a:solidFill>
                          <a:latin typeface="Calibri" pitchFamily="34" charset="0"/>
                          <a:cs typeface="Calibri" pitchFamily="34" charset="0"/>
                        </a:rPr>
                        <a:t>/ </a:t>
                      </a:r>
                      <a:r>
                        <a:rPr lang="en-GB" sz="1800" b="1" dirty="0" smtClean="0">
                          <a:solidFill>
                            <a:schemeClr val="tx1"/>
                          </a:solidFill>
                          <a:latin typeface="Calibri" pitchFamily="34" charset="0"/>
                          <a:cs typeface="Calibri" pitchFamily="34" charset="0"/>
                          <a:hlinkClick r:id="rId8" action="ppaction://hlinksldjump"/>
                        </a:rPr>
                        <a:t>Reports </a:t>
                      </a:r>
                      <a:r>
                        <a:rPr lang="en-GB" sz="1800" b="1" dirty="0" smtClean="0">
                          <a:solidFill>
                            <a:schemeClr val="tx1"/>
                          </a:solidFill>
                          <a:latin typeface="Calibri" pitchFamily="34" charset="0"/>
                          <a:cs typeface="Calibri" pitchFamily="34" charset="0"/>
                        </a:rPr>
                        <a:t>/ </a:t>
                      </a:r>
                      <a:r>
                        <a:rPr lang="en-GB" sz="1800" b="1" dirty="0" smtClean="0">
                          <a:solidFill>
                            <a:schemeClr val="tx1"/>
                          </a:solidFill>
                          <a:latin typeface="Calibri" pitchFamily="34" charset="0"/>
                          <a:cs typeface="Calibri" pitchFamily="34" charset="0"/>
                          <a:hlinkClick r:id="rId9" action="ppaction://hlinksldjump"/>
                        </a:rPr>
                        <a:t>Invoices </a:t>
                      </a:r>
                      <a:r>
                        <a:rPr lang="en-GB" sz="1800" b="1" dirty="0" smtClean="0">
                          <a:solidFill>
                            <a:schemeClr val="tx1"/>
                          </a:solidFill>
                          <a:latin typeface="Calibri" pitchFamily="34" charset="0"/>
                          <a:cs typeface="Calibri" pitchFamily="34" charset="0"/>
                        </a:rPr>
                        <a:t>/ </a:t>
                      </a:r>
                      <a:r>
                        <a:rPr lang="en-GB" sz="1800" b="1" dirty="0" smtClean="0">
                          <a:solidFill>
                            <a:schemeClr val="tx1"/>
                          </a:solidFill>
                          <a:latin typeface="Calibri" pitchFamily="34" charset="0"/>
                          <a:cs typeface="Calibri" pitchFamily="34" charset="0"/>
                          <a:hlinkClick r:id="rId10" action="ppaction://hlinksldjump"/>
                        </a:rPr>
                        <a:t>Memos</a:t>
                      </a:r>
                      <a:endParaRPr lang="en-GB" sz="1800" b="1" dirty="0" smtClean="0">
                        <a:solidFill>
                          <a:schemeClr val="tx1"/>
                        </a:solidFill>
                        <a:latin typeface="Calibri" pitchFamily="34" charset="0"/>
                        <a:cs typeface="Calibri" pitchFamily="34" charset="0"/>
                      </a:endParaRPr>
                    </a:p>
                    <a:p>
                      <a:pPr marL="342900" indent="-342900" algn="ctr">
                        <a:buFont typeface="+mj-lt"/>
                        <a:buAutoNum type="arabicPeriod"/>
                      </a:pPr>
                      <a:r>
                        <a:rPr lang="en-GB" sz="1800" b="1" dirty="0" smtClean="0">
                          <a:solidFill>
                            <a:schemeClr val="tx1"/>
                          </a:solidFill>
                          <a:latin typeface="Calibri" pitchFamily="34" charset="0"/>
                          <a:cs typeface="Calibri" pitchFamily="34" charset="0"/>
                          <a:hlinkClick r:id="rId11" action="ppaction://hlinksldjump"/>
                        </a:rPr>
                        <a:t>Presentations</a:t>
                      </a:r>
                      <a:endParaRPr lang="en-GB" sz="1800" b="1" dirty="0" smtClean="0">
                        <a:solidFill>
                          <a:schemeClr val="tx1"/>
                        </a:solidFill>
                        <a:latin typeface="Calibri" pitchFamily="34" charset="0"/>
                        <a:cs typeface="Calibri" pitchFamily="34" charset="0"/>
                      </a:endParaRPr>
                    </a:p>
                    <a:p>
                      <a:pPr marL="342900" indent="-342900" algn="ctr">
                        <a:buFont typeface="+mj-lt"/>
                        <a:buAutoNum type="arabicPeriod"/>
                      </a:pPr>
                      <a:r>
                        <a:rPr lang="en-GB" sz="1800" b="1" dirty="0" smtClean="0">
                          <a:solidFill>
                            <a:schemeClr val="tx1"/>
                          </a:solidFill>
                          <a:latin typeface="Calibri" pitchFamily="34" charset="0"/>
                          <a:cs typeface="Calibri" pitchFamily="34" charset="0"/>
                          <a:hlinkClick r:id="rId12" action="ppaction://hlinksldjump"/>
                        </a:rPr>
                        <a:t>Publications </a:t>
                      </a:r>
                      <a:r>
                        <a:rPr lang="en-GB" sz="1800" b="1" dirty="0" smtClean="0">
                          <a:solidFill>
                            <a:schemeClr val="tx1"/>
                          </a:solidFill>
                          <a:latin typeface="Calibri" pitchFamily="34" charset="0"/>
                          <a:cs typeface="Calibri" pitchFamily="34" charset="0"/>
                        </a:rPr>
                        <a:t>(Posters / Leaflets / Flyers)</a:t>
                      </a:r>
                    </a:p>
                  </a:txBody>
                  <a:tcPr anchor="ctr">
                    <a:solidFill>
                      <a:schemeClr val="tx2">
                        <a:lumMod val="20000"/>
                        <a:lumOff val="80000"/>
                      </a:schemeClr>
                    </a:solidFill>
                  </a:tcPr>
                </a:tc>
                <a:tc hMerge="1">
                  <a:txBody>
                    <a:bodyPr/>
                    <a:lstStyle/>
                    <a:p>
                      <a:pPr algn="ct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hMerge="1">
                  <a:txBody>
                    <a:bodyPr/>
                    <a:lstStyle/>
                    <a:p>
                      <a:pPr algn="ct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hMerge="1">
                  <a:txBody>
                    <a:bodyPr/>
                    <a:lstStyle/>
                    <a:p>
                      <a:pPr algn="ctr"/>
                      <a:endParaRPr lang="en-GB" b="1" dirty="0">
                        <a:solidFill>
                          <a:schemeClr val="tx1"/>
                        </a:solidFill>
                      </a:endParaRPr>
                    </a:p>
                  </a:txBody>
                  <a:tcPr anchor="ctr">
                    <a:solidFill>
                      <a:schemeClr val="tx2">
                        <a:lumMod val="20000"/>
                        <a:lumOff val="80000"/>
                      </a:schemeClr>
                    </a:solidFill>
                  </a:tcP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2847834574"/>
              </p:ext>
            </p:extLst>
          </p:nvPr>
        </p:nvGraphicFramePr>
        <p:xfrm>
          <a:off x="323528" y="3933056"/>
          <a:ext cx="8568952" cy="548640"/>
        </p:xfrm>
        <a:graphic>
          <a:graphicData uri="http://schemas.openxmlformats.org/drawingml/2006/table">
            <a:tbl>
              <a:tblPr firstRow="1" bandRow="1">
                <a:tableStyleId>{5C22544A-7EE6-4342-B048-85BDC9FD1C3A}</a:tableStyleId>
              </a:tblPr>
              <a:tblGrid>
                <a:gridCol w="2142238"/>
                <a:gridCol w="2142238"/>
                <a:gridCol w="2142238"/>
                <a:gridCol w="2142238"/>
              </a:tblGrid>
              <a:tr h="0">
                <a:tc>
                  <a:txBody>
                    <a:bodyPr/>
                    <a:lstStyle/>
                    <a:p>
                      <a:pPr algn="ctr">
                        <a:spcAft>
                          <a:spcPts val="0"/>
                        </a:spcAft>
                      </a:pPr>
                      <a:r>
                        <a:rPr lang="en-GB" sz="1800" b="1" dirty="0">
                          <a:solidFill>
                            <a:schemeClr val="tx1"/>
                          </a:solidFill>
                          <a:latin typeface="Calibri" pitchFamily="34" charset="0"/>
                          <a:ea typeface="Times New Roman"/>
                          <a:cs typeface="Calibri" pitchFamily="34" charset="0"/>
                          <a:hlinkClick r:id="rId13" action="ppaction://hlinksldjump"/>
                        </a:rPr>
                        <a:t>Purpose</a:t>
                      </a:r>
                      <a:endParaRPr lang="en-GB" sz="1800" dirty="0">
                        <a:solidFill>
                          <a:schemeClr val="tx1"/>
                        </a:solidFill>
                        <a:latin typeface="Calibri" pitchFamily="34" charset="0"/>
                        <a:ea typeface="Times New Roman"/>
                        <a:cs typeface="Calibri" pitchFamily="34" charset="0"/>
                      </a:endParaRPr>
                    </a:p>
                  </a:txBody>
                  <a:tcPr marL="68580" marR="68580" marT="0" marB="0" anchor="ctr">
                    <a:solidFill>
                      <a:schemeClr val="tx2">
                        <a:lumMod val="20000"/>
                        <a:lumOff val="80000"/>
                      </a:schemeClr>
                    </a:solidFill>
                  </a:tcPr>
                </a:tc>
                <a:tc>
                  <a:txBody>
                    <a:bodyPr/>
                    <a:lstStyle/>
                    <a:p>
                      <a:pPr algn="ctr">
                        <a:spcAft>
                          <a:spcPts val="0"/>
                        </a:spcAft>
                      </a:pPr>
                      <a:r>
                        <a:rPr lang="en-GB" sz="1800" b="1" dirty="0">
                          <a:solidFill>
                            <a:schemeClr val="tx1"/>
                          </a:solidFill>
                          <a:latin typeface="Calibri" pitchFamily="34" charset="0"/>
                          <a:ea typeface="Times New Roman"/>
                          <a:cs typeface="Calibri" pitchFamily="34" charset="0"/>
                          <a:hlinkClick r:id="rId14" action="ppaction://hlinksldjump"/>
                        </a:rPr>
                        <a:t>Medium</a:t>
                      </a:r>
                      <a:endParaRPr lang="en-GB" sz="1800" dirty="0">
                        <a:solidFill>
                          <a:schemeClr val="tx1"/>
                        </a:solidFill>
                        <a:latin typeface="Calibri" pitchFamily="34" charset="0"/>
                        <a:ea typeface="Times New Roman"/>
                        <a:cs typeface="Calibri" pitchFamily="34" charset="0"/>
                      </a:endParaRPr>
                    </a:p>
                  </a:txBody>
                  <a:tcPr marL="68580" marR="68580" marT="0" marB="0" anchor="ctr">
                    <a:solidFill>
                      <a:schemeClr val="tx2">
                        <a:lumMod val="20000"/>
                        <a:lumOff val="80000"/>
                      </a:schemeClr>
                    </a:solidFill>
                  </a:tcPr>
                </a:tc>
                <a:tc>
                  <a:txBody>
                    <a:bodyPr/>
                    <a:lstStyle/>
                    <a:p>
                      <a:pPr algn="ctr">
                        <a:spcAft>
                          <a:spcPts val="0"/>
                        </a:spcAft>
                      </a:pPr>
                      <a:r>
                        <a:rPr lang="en-GB" sz="1800" b="1" dirty="0">
                          <a:solidFill>
                            <a:schemeClr val="tx1"/>
                          </a:solidFill>
                          <a:latin typeface="Calibri" pitchFamily="34" charset="0"/>
                          <a:ea typeface="Times New Roman"/>
                          <a:cs typeface="Calibri" pitchFamily="34" charset="0"/>
                          <a:hlinkClick r:id="rId14" action="ppaction://hlinksldjump"/>
                        </a:rPr>
                        <a:t>Style &amp; </a:t>
                      </a:r>
                      <a:r>
                        <a:rPr lang="en-GB" sz="1800" b="1" dirty="0" smtClean="0">
                          <a:solidFill>
                            <a:schemeClr val="tx1"/>
                          </a:solidFill>
                          <a:latin typeface="Calibri" pitchFamily="34" charset="0"/>
                          <a:ea typeface="Times New Roman"/>
                          <a:cs typeface="Calibri" pitchFamily="34" charset="0"/>
                          <a:hlinkClick r:id="rId14" action="ppaction://hlinksldjump"/>
                        </a:rPr>
                        <a:t>Delivery</a:t>
                      </a:r>
                      <a:endParaRPr lang="en-GB" sz="1800" dirty="0">
                        <a:solidFill>
                          <a:schemeClr val="tx1"/>
                        </a:solidFill>
                        <a:latin typeface="Calibri" pitchFamily="34" charset="0"/>
                        <a:ea typeface="Times New Roman"/>
                        <a:cs typeface="Calibri" pitchFamily="34" charset="0"/>
                      </a:endParaRPr>
                    </a:p>
                  </a:txBody>
                  <a:tcPr marL="68580" marR="68580" marT="0" marB="0" anchor="ctr">
                    <a:solidFill>
                      <a:schemeClr val="tx2">
                        <a:lumMod val="20000"/>
                        <a:lumOff val="80000"/>
                      </a:schemeClr>
                    </a:solidFill>
                  </a:tcPr>
                </a:tc>
                <a:tc>
                  <a:txBody>
                    <a:bodyPr/>
                    <a:lstStyle/>
                    <a:p>
                      <a:pPr algn="ctr">
                        <a:spcAft>
                          <a:spcPts val="0"/>
                        </a:spcAft>
                      </a:pPr>
                      <a:r>
                        <a:rPr lang="en-GB" sz="1800" b="1" dirty="0">
                          <a:solidFill>
                            <a:schemeClr val="tx1"/>
                          </a:solidFill>
                          <a:latin typeface="Calibri" pitchFamily="34" charset="0"/>
                          <a:ea typeface="Times New Roman"/>
                          <a:cs typeface="Calibri" pitchFamily="34" charset="0"/>
                          <a:hlinkClick r:id="rId15" action="ppaction://hlinksldjump"/>
                        </a:rPr>
                        <a:t>Message &amp; </a:t>
                      </a:r>
                      <a:r>
                        <a:rPr lang="en-GB" sz="1800" b="1" dirty="0" smtClean="0">
                          <a:solidFill>
                            <a:schemeClr val="tx1"/>
                          </a:solidFill>
                          <a:latin typeface="Calibri" pitchFamily="34" charset="0"/>
                          <a:ea typeface="Times New Roman"/>
                          <a:cs typeface="Calibri" pitchFamily="34" charset="0"/>
                          <a:hlinkClick r:id="rId15" action="ppaction://hlinksldjump"/>
                        </a:rPr>
                        <a:t>Readability</a:t>
                      </a:r>
                      <a:endParaRPr lang="en-GB" sz="1800" dirty="0">
                        <a:solidFill>
                          <a:schemeClr val="tx1"/>
                        </a:solidFill>
                        <a:latin typeface="Calibri" pitchFamily="34" charset="0"/>
                        <a:ea typeface="Times New Roman"/>
                        <a:cs typeface="Calibri" pitchFamily="34" charset="0"/>
                      </a:endParaRPr>
                    </a:p>
                  </a:txBody>
                  <a:tcPr marL="68580" marR="68580" marT="0" marB="0" anchor="ctr">
                    <a:solidFill>
                      <a:schemeClr val="tx2">
                        <a:lumMod val="20000"/>
                        <a:lumOff val="80000"/>
                      </a:schemeClr>
                    </a:solidFill>
                  </a:tcPr>
                </a:tc>
              </a:tr>
            </a:tbl>
          </a:graphicData>
        </a:graphic>
      </p:graphicFrame>
      <p:pic>
        <p:nvPicPr>
          <p:cNvPr id="16" name="Picture 15" descr="home.jpg">
            <a:hlinkClick r:id="rId16" action="ppaction://hlinksldjump"/>
          </p:cNvPr>
          <p:cNvPicPr>
            <a:picLocks noChangeAspect="1"/>
          </p:cNvPicPr>
          <p:nvPr/>
        </p:nvPicPr>
        <p:blipFill>
          <a:blip r:embed="rId17"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17" name="Round Same Side Corner Rectangle 16">
            <a:hlinkClick r:id="rId16"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8" name="Round Same Side Corner Rectangle 17">
            <a:hlinkClick r:id="rId18"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9" name="Round Same Side Corner Rectangle 18">
            <a:hlinkClick r:id="rId19"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20" name="Round Same Side Corner Rectangle 19">
            <a:hlinkClick r:id="rId20"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21" name="Round Same Side Corner Rectangle 20">
            <a:hlinkClick r:id="rId21"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22" name="Round Same Side Corner Rectangle 21">
            <a:hlinkClick r:id="rId22"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23" name="Round Same Side Corner Rectangle 22">
            <a:hlinkClick r:id="rId23"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4" name="Round Same Side Corner Rectangle 23">
            <a:hlinkClick r:id="rId24"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412776"/>
            <a:ext cx="8784976" cy="4569182"/>
          </a:xfrm>
        </p:spPr>
        <p:txBody>
          <a:bodyPr>
            <a:noAutofit/>
          </a:bodyPr>
          <a:lstStyle/>
          <a:p>
            <a:pPr marL="0" indent="0">
              <a:buNone/>
            </a:pPr>
            <a:r>
              <a:rPr lang="en-US" sz="2000" dirty="0" smtClean="0"/>
              <a:t>Research how different types of communication methods are used within a business context - </a:t>
            </a:r>
            <a:r>
              <a:rPr lang="en-US" sz="2000" b="1" i="1" dirty="0" smtClean="0"/>
              <a:t>explain how each is used and what contribution each makes to. </a:t>
            </a:r>
          </a:p>
          <a:p>
            <a:r>
              <a:rPr lang="en-GB" sz="1800" dirty="0" smtClean="0"/>
              <a:t>For example what techniques can be integrated into a website / letter / report / presentation to aid communication or what mistakes could be made or avoided to ensure communication is effective.</a:t>
            </a:r>
          </a:p>
          <a:p>
            <a:pPr lvl="1"/>
            <a:r>
              <a:rPr lang="en-US" sz="1800" dirty="0" smtClean="0"/>
              <a:t>Use screenshots to illustrate your report</a:t>
            </a:r>
          </a:p>
          <a:p>
            <a:pPr lvl="1"/>
            <a:r>
              <a:rPr lang="en-US" sz="1800" dirty="0" smtClean="0"/>
              <a:t>Reference and research you make in the bibliography</a:t>
            </a:r>
          </a:p>
          <a:p>
            <a:r>
              <a:rPr lang="en-US" sz="1800" b="1" dirty="0" smtClean="0"/>
              <a:t>Important:</a:t>
            </a:r>
            <a:r>
              <a:rPr lang="en-US" sz="1800" dirty="0" smtClean="0"/>
              <a:t> Remember - communication occurs both internally </a:t>
            </a:r>
            <a:r>
              <a:rPr lang="en-US" sz="1800" b="1" dirty="0" smtClean="0"/>
              <a:t>AND</a:t>
            </a:r>
            <a:r>
              <a:rPr lang="en-US" sz="1800" dirty="0" smtClean="0"/>
              <a:t> externally. The business needs to communicate internally with employees, externally with customers and suppliers.</a:t>
            </a:r>
          </a:p>
          <a:p>
            <a:pPr marL="0" indent="0">
              <a:buNone/>
            </a:pPr>
            <a:r>
              <a:rPr lang="en-GB" sz="2400" b="1" dirty="0" smtClean="0"/>
              <a:t>-------------------------------------------------------------------------------------------</a:t>
            </a:r>
          </a:p>
          <a:p>
            <a:pPr marL="0" indent="0">
              <a:buNone/>
            </a:pPr>
            <a:r>
              <a:rPr lang="en-GB" sz="1800" b="1" u="sng" dirty="0" smtClean="0"/>
              <a:t>Purpose</a:t>
            </a:r>
          </a:p>
          <a:p>
            <a:pPr marL="457200" indent="-457200"/>
            <a:r>
              <a:rPr lang="en-GB" sz="1800" dirty="0" smtClean="0"/>
              <a:t>What is the point of the communication?</a:t>
            </a:r>
          </a:p>
        </p:txBody>
      </p:sp>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a:t>
            </a:r>
            <a:endParaRPr lang="en-GB" sz="4000" dirty="0"/>
          </a:p>
        </p:txBody>
      </p:sp>
      <p:graphicFrame>
        <p:nvGraphicFramePr>
          <p:cNvPr id="4" name="Table 3"/>
          <p:cNvGraphicFramePr>
            <a:graphicFrameLocks noGrp="1"/>
          </p:cNvGraphicFramePr>
          <p:nvPr/>
        </p:nvGraphicFramePr>
        <p:xfrm>
          <a:off x="971600" y="5733256"/>
          <a:ext cx="7920880" cy="370840"/>
        </p:xfrm>
        <a:graphic>
          <a:graphicData uri="http://schemas.openxmlformats.org/drawingml/2006/table">
            <a:tbl>
              <a:tblPr firstRow="1" bandRow="1">
                <a:tableStyleId>{5C22544A-7EE6-4342-B048-85BDC9FD1C3A}</a:tableStyleId>
              </a:tblPr>
              <a:tblGrid>
                <a:gridCol w="1980220"/>
                <a:gridCol w="1980220"/>
                <a:gridCol w="1980220"/>
                <a:gridCol w="1980220"/>
              </a:tblGrid>
              <a:tr h="370840">
                <a:tc>
                  <a:txBody>
                    <a:bodyPr/>
                    <a:lstStyle/>
                    <a:p>
                      <a:pPr algn="ctr"/>
                      <a:r>
                        <a:rPr lang="en-GB" dirty="0" smtClean="0">
                          <a:solidFill>
                            <a:schemeClr val="tx1"/>
                          </a:solidFill>
                          <a:latin typeface="Calibri" pitchFamily="34" charset="0"/>
                          <a:cs typeface="Calibri" pitchFamily="34" charset="0"/>
                        </a:rPr>
                        <a:t>Inform</a:t>
                      </a:r>
                      <a:endParaRPr lang="en-GB" dirty="0">
                        <a:solidFill>
                          <a:schemeClr val="tx1"/>
                        </a:solidFill>
                        <a:latin typeface="Calibri" pitchFamily="34" charset="0"/>
                        <a:cs typeface="Calibri" pitchFamily="34" charset="0"/>
                      </a:endParaRPr>
                    </a:p>
                  </a:txBody>
                  <a:tcPr>
                    <a:solidFill>
                      <a:schemeClr val="tx2">
                        <a:lumMod val="20000"/>
                        <a:lumOff val="80000"/>
                      </a:schemeClr>
                    </a:solidFill>
                  </a:tcPr>
                </a:tc>
                <a:tc>
                  <a:txBody>
                    <a:bodyPr/>
                    <a:lstStyle/>
                    <a:p>
                      <a:pPr algn="ctr"/>
                      <a:r>
                        <a:rPr lang="en-GB" dirty="0" smtClean="0">
                          <a:solidFill>
                            <a:schemeClr val="tx1"/>
                          </a:solidFill>
                          <a:latin typeface="Calibri" pitchFamily="34" charset="0"/>
                          <a:cs typeface="Calibri" pitchFamily="34" charset="0"/>
                        </a:rPr>
                        <a:t>Sell</a:t>
                      </a:r>
                      <a:endParaRPr lang="en-GB" dirty="0">
                        <a:solidFill>
                          <a:schemeClr val="tx1"/>
                        </a:solidFill>
                        <a:latin typeface="Calibri" pitchFamily="34" charset="0"/>
                        <a:cs typeface="Calibri" pitchFamily="34" charset="0"/>
                      </a:endParaRPr>
                    </a:p>
                  </a:txBody>
                  <a:tcPr>
                    <a:solidFill>
                      <a:schemeClr val="tx2">
                        <a:lumMod val="20000"/>
                        <a:lumOff val="80000"/>
                      </a:schemeClr>
                    </a:solidFill>
                  </a:tcPr>
                </a:tc>
                <a:tc>
                  <a:txBody>
                    <a:bodyPr/>
                    <a:lstStyle/>
                    <a:p>
                      <a:pPr algn="ctr"/>
                      <a:r>
                        <a:rPr lang="en-GB" dirty="0" smtClean="0">
                          <a:solidFill>
                            <a:schemeClr val="tx1"/>
                          </a:solidFill>
                          <a:latin typeface="Calibri" pitchFamily="34" charset="0"/>
                          <a:cs typeface="Calibri" pitchFamily="34" charset="0"/>
                        </a:rPr>
                        <a:t>Attract Attention</a:t>
                      </a:r>
                      <a:endParaRPr lang="en-GB" dirty="0">
                        <a:solidFill>
                          <a:schemeClr val="tx1"/>
                        </a:solidFill>
                        <a:latin typeface="Calibri" pitchFamily="34" charset="0"/>
                        <a:cs typeface="Calibri" pitchFamily="34" charset="0"/>
                      </a:endParaRPr>
                    </a:p>
                  </a:txBody>
                  <a:tcPr>
                    <a:solidFill>
                      <a:schemeClr val="tx2">
                        <a:lumMod val="20000"/>
                        <a:lumOff val="80000"/>
                      </a:schemeClr>
                    </a:solidFill>
                  </a:tcPr>
                </a:tc>
                <a:tc>
                  <a:txBody>
                    <a:bodyPr/>
                    <a:lstStyle/>
                    <a:p>
                      <a:pPr algn="ctr"/>
                      <a:r>
                        <a:rPr lang="en-GB" dirty="0" smtClean="0">
                          <a:solidFill>
                            <a:schemeClr val="tx1"/>
                          </a:solidFill>
                          <a:latin typeface="Calibri" pitchFamily="34" charset="0"/>
                          <a:cs typeface="Calibri" pitchFamily="34" charset="0"/>
                        </a:rPr>
                        <a:t>Entertain</a:t>
                      </a:r>
                      <a:endParaRPr lang="en-GB" dirty="0">
                        <a:solidFill>
                          <a:schemeClr val="tx1"/>
                        </a:solidFill>
                        <a:latin typeface="Calibri" pitchFamily="34" charset="0"/>
                        <a:cs typeface="Calibri" pitchFamily="34" charset="0"/>
                      </a:endParaRPr>
                    </a:p>
                  </a:txBody>
                  <a:tcPr>
                    <a:solidFill>
                      <a:schemeClr val="tx2">
                        <a:lumMod val="20000"/>
                        <a:lumOff val="80000"/>
                      </a:schemeClr>
                    </a:solidFill>
                  </a:tcPr>
                </a:tc>
              </a:tr>
            </a:tbl>
          </a:graphicData>
        </a:graphic>
      </p:graphicFrame>
      <p:pic>
        <p:nvPicPr>
          <p:cNvPr id="14" name="Picture 13"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15" name="Round Same Side Corner Rectangle 14">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6" name="Round Same Side Corner Rectangle 15">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7" name="Round Same Side Corner Rectangle 16">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8" name="Round Same Side Corner Rectangle 17">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9" name="Round Same Side Corner Rectangle 18">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20" name="Round Same Side Corner Rectangle 19">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21" name="Round Same Side Corner Rectangle 20">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2" name="Round Same Side Corner Rectangle 21">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412776"/>
            <a:ext cx="8784976" cy="4569182"/>
          </a:xfrm>
        </p:spPr>
        <p:txBody>
          <a:bodyPr>
            <a:noAutofit/>
          </a:bodyPr>
          <a:lstStyle/>
          <a:p>
            <a:pPr marL="0" indent="0">
              <a:buNone/>
            </a:pPr>
            <a:r>
              <a:rPr lang="en-GB" sz="1800" b="1" u="sng" dirty="0" smtClean="0"/>
              <a:t>Medium</a:t>
            </a:r>
          </a:p>
          <a:p>
            <a:pPr marL="457200" indent="-457200"/>
            <a:r>
              <a:rPr lang="en-GB" sz="1800" b="1" dirty="0" smtClean="0"/>
              <a:t>How</a:t>
            </a:r>
            <a:r>
              <a:rPr lang="en-GB" sz="1800" dirty="0" smtClean="0"/>
              <a:t> will the information be communicated? - </a:t>
            </a:r>
            <a:r>
              <a:rPr lang="en-GB" sz="1800" b="1" i="1" dirty="0" smtClean="0"/>
              <a:t>Electronic or paper based?</a:t>
            </a:r>
          </a:p>
          <a:p>
            <a:pPr marL="365125" indent="-365125">
              <a:buNone/>
            </a:pPr>
            <a:r>
              <a:rPr lang="en-GB" sz="1800" b="1" u="sng" dirty="0" smtClean="0"/>
              <a:t>Layout </a:t>
            </a:r>
          </a:p>
          <a:p>
            <a:r>
              <a:rPr lang="en-GB" sz="1800" dirty="0" smtClean="0"/>
              <a:t>Typical layout of the business document</a:t>
            </a:r>
          </a:p>
          <a:p>
            <a:r>
              <a:rPr lang="en-GB" sz="1800" dirty="0" smtClean="0"/>
              <a:t>Why the business document prepared in this form?</a:t>
            </a:r>
          </a:p>
          <a:p>
            <a:pPr marL="365125" indent="-365125">
              <a:buNone/>
            </a:pPr>
            <a:r>
              <a:rPr lang="en-GB" sz="1800" b="1" u="sng" dirty="0" smtClean="0"/>
              <a:t>Text</a:t>
            </a:r>
          </a:p>
          <a:p>
            <a:r>
              <a:rPr lang="en-GB" sz="1800" dirty="0" smtClean="0"/>
              <a:t>What </a:t>
            </a:r>
            <a:r>
              <a:rPr lang="en-GB" sz="1800" b="1" dirty="0" smtClean="0"/>
              <a:t>font</a:t>
            </a:r>
            <a:r>
              <a:rPr lang="en-GB" sz="1800" dirty="0" smtClean="0"/>
              <a:t>, </a:t>
            </a:r>
            <a:r>
              <a:rPr lang="en-GB" sz="1800" b="1" dirty="0" smtClean="0"/>
              <a:t>style</a:t>
            </a:r>
            <a:r>
              <a:rPr lang="en-GB" sz="1800" dirty="0" smtClean="0"/>
              <a:t>, </a:t>
            </a:r>
            <a:r>
              <a:rPr lang="en-GB" sz="1800" b="1" dirty="0" smtClean="0"/>
              <a:t>size</a:t>
            </a:r>
            <a:r>
              <a:rPr lang="en-GB" sz="1800" dirty="0" smtClean="0"/>
              <a:t> should be used?</a:t>
            </a:r>
          </a:p>
          <a:p>
            <a:r>
              <a:rPr lang="en-GB" sz="1800" dirty="0" smtClean="0"/>
              <a:t>How it should be formatted?</a:t>
            </a:r>
          </a:p>
          <a:p>
            <a:pPr marL="365125" indent="-365125">
              <a:buNone/>
            </a:pPr>
            <a:r>
              <a:rPr lang="en-GB" sz="1800" b="1" u="sng" dirty="0" smtClean="0"/>
              <a:t>Language</a:t>
            </a:r>
          </a:p>
          <a:p>
            <a:r>
              <a:rPr lang="en-GB" sz="1800" dirty="0" smtClean="0"/>
              <a:t>Formal or informal?</a:t>
            </a:r>
          </a:p>
          <a:p>
            <a:r>
              <a:rPr lang="en-GB" sz="1800" dirty="0" smtClean="0"/>
              <a:t>Does the information need to be translated?</a:t>
            </a:r>
          </a:p>
          <a:p>
            <a:pPr marL="365125" indent="-365125">
              <a:buNone/>
            </a:pPr>
            <a:r>
              <a:rPr lang="en-GB" sz="1800" b="1" u="sng" dirty="0" smtClean="0"/>
              <a:t>Writing Style</a:t>
            </a:r>
          </a:p>
          <a:p>
            <a:pPr marL="1438275" indent="-365125">
              <a:buNone/>
            </a:pPr>
            <a:r>
              <a:rPr lang="en-GB" sz="1800" b="1" u="sng" dirty="0" smtClean="0"/>
              <a:t>Speed of Delivery</a:t>
            </a:r>
          </a:p>
          <a:p>
            <a:pPr marL="2155825" indent="-255588"/>
            <a:r>
              <a:rPr lang="en-GB" sz="1800" dirty="0" smtClean="0"/>
              <a:t>How fast do you need to communicate the information?</a:t>
            </a:r>
          </a:p>
          <a:p>
            <a:pPr marL="3589338" indent="-255588"/>
            <a:r>
              <a:rPr lang="en-GB" sz="1800" dirty="0" smtClean="0"/>
              <a:t>Is it for an event in the distant future?</a:t>
            </a:r>
          </a:p>
          <a:p>
            <a:pPr>
              <a:buNone/>
            </a:pPr>
            <a:endParaRPr lang="en-GB" sz="1800" dirty="0" smtClean="0"/>
          </a:p>
          <a:p>
            <a:endParaRPr lang="en-GB" sz="1800" dirty="0" smtClean="0"/>
          </a:p>
          <a:p>
            <a:endParaRPr lang="en-GB" sz="1800" dirty="0" smtClean="0"/>
          </a:p>
          <a:p>
            <a:pPr lvl="1">
              <a:buNone/>
            </a:pPr>
            <a:endParaRPr lang="en-GB" sz="1800" dirty="0" smtClean="0"/>
          </a:p>
        </p:txBody>
      </p:sp>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a:t>
            </a:r>
            <a:endParaRPr lang="en-GB" sz="4000" dirty="0"/>
          </a:p>
        </p:txBody>
      </p:sp>
      <p:graphicFrame>
        <p:nvGraphicFramePr>
          <p:cNvPr id="13" name="Table 12"/>
          <p:cNvGraphicFramePr>
            <a:graphicFrameLocks noGrp="1"/>
          </p:cNvGraphicFramePr>
          <p:nvPr/>
        </p:nvGraphicFramePr>
        <p:xfrm>
          <a:off x="5580112" y="2348880"/>
          <a:ext cx="2627784" cy="1072128"/>
        </p:xfrm>
        <a:graphic>
          <a:graphicData uri="http://schemas.openxmlformats.org/drawingml/2006/table">
            <a:tbl>
              <a:tblPr firstRow="1" bandRow="1">
                <a:tableStyleId>{5C22544A-7EE6-4342-B048-85BDC9FD1C3A}</a:tableStyleId>
              </a:tblPr>
              <a:tblGrid>
                <a:gridCol w="1313892"/>
                <a:gridCol w="1313892"/>
              </a:tblGrid>
              <a:tr h="432048">
                <a:tc>
                  <a:txBody>
                    <a:bodyPr/>
                    <a:lstStyle/>
                    <a:p>
                      <a:pPr algn="ctr"/>
                      <a:r>
                        <a:rPr lang="en-GB" b="1" dirty="0" smtClean="0">
                          <a:solidFill>
                            <a:schemeClr val="tx1"/>
                          </a:solidFill>
                          <a:latin typeface="Calibri" pitchFamily="34" charset="0"/>
                          <a:cs typeface="Calibri" pitchFamily="34" charset="0"/>
                        </a:rPr>
                        <a:t>Tables</a:t>
                      </a:r>
                      <a:endParaRPr lang="en-GB"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800" b="1" dirty="0" smtClean="0">
                          <a:solidFill>
                            <a:schemeClr val="tx1"/>
                          </a:solidFill>
                          <a:latin typeface="Calibri" pitchFamily="34" charset="0"/>
                          <a:cs typeface="Calibri" pitchFamily="34" charset="0"/>
                        </a:rPr>
                        <a:t>Pictures</a:t>
                      </a:r>
                      <a:endParaRPr lang="en-GB" b="1" dirty="0">
                        <a:solidFill>
                          <a:schemeClr val="tx1"/>
                        </a:solidFill>
                        <a:latin typeface="Calibri" pitchFamily="34" charset="0"/>
                        <a:cs typeface="Calibri" pitchFamily="34" charset="0"/>
                      </a:endParaRPr>
                    </a:p>
                  </a:txBody>
                  <a:tcPr anchor="ctr">
                    <a:solidFill>
                      <a:schemeClr val="tx2">
                        <a:lumMod val="20000"/>
                        <a:lumOff val="80000"/>
                      </a:schemeClr>
                    </a:solidFill>
                  </a:tcPr>
                </a:tc>
              </a:tr>
              <a:tr h="432048">
                <a:tc>
                  <a:txBody>
                    <a:bodyPr/>
                    <a:lstStyle/>
                    <a:p>
                      <a:pPr algn="ctr"/>
                      <a:r>
                        <a:rPr lang="en-GB" b="1" dirty="0" smtClean="0">
                          <a:solidFill>
                            <a:schemeClr val="tx1"/>
                          </a:solidFill>
                          <a:latin typeface="Calibri" pitchFamily="34" charset="0"/>
                          <a:cs typeface="Calibri" pitchFamily="34" charset="0"/>
                        </a:rPr>
                        <a:t>Headers</a:t>
                      </a:r>
                      <a:r>
                        <a:rPr lang="en-GB" b="1" baseline="0" dirty="0" smtClean="0">
                          <a:solidFill>
                            <a:schemeClr val="tx1"/>
                          </a:solidFill>
                          <a:latin typeface="Calibri" pitchFamily="34" charset="0"/>
                          <a:cs typeface="Calibri" pitchFamily="34" charset="0"/>
                        </a:rPr>
                        <a:t> and Footers </a:t>
                      </a:r>
                      <a:endParaRPr lang="en-GB"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rPr>
                        <a:t>Landscape or Portrait</a:t>
                      </a:r>
                      <a:endParaRPr lang="en-GB"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graphicFrame>
        <p:nvGraphicFramePr>
          <p:cNvPr id="14" name="Table 13"/>
          <p:cNvGraphicFramePr>
            <a:graphicFrameLocks noGrp="1"/>
          </p:cNvGraphicFramePr>
          <p:nvPr/>
        </p:nvGraphicFramePr>
        <p:xfrm>
          <a:off x="4572000" y="3573016"/>
          <a:ext cx="4356485" cy="731520"/>
        </p:xfrm>
        <a:graphic>
          <a:graphicData uri="http://schemas.openxmlformats.org/drawingml/2006/table">
            <a:tbl>
              <a:tblPr firstRow="1" bandRow="1">
                <a:tableStyleId>{5C22544A-7EE6-4342-B048-85BDC9FD1C3A}</a:tableStyleId>
              </a:tblPr>
              <a:tblGrid>
                <a:gridCol w="2178242"/>
                <a:gridCol w="2178243"/>
              </a:tblGrid>
              <a:tr h="324232">
                <a:tc>
                  <a:txBody>
                    <a:bodyPr/>
                    <a:lstStyle/>
                    <a:p>
                      <a:pPr algn="ctr"/>
                      <a:r>
                        <a:rPr lang="en-GB" sz="1800" b="1" dirty="0" smtClean="0">
                          <a:solidFill>
                            <a:schemeClr val="tx1"/>
                          </a:solidFill>
                          <a:latin typeface="Calibri" pitchFamily="34" charset="0"/>
                          <a:cs typeface="Calibri" pitchFamily="34" charset="0"/>
                        </a:rPr>
                        <a:t>Paragraphs</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800" b="1" dirty="0" smtClean="0">
                          <a:solidFill>
                            <a:schemeClr val="tx1"/>
                          </a:solidFill>
                          <a:latin typeface="Calibri" pitchFamily="34" charset="0"/>
                          <a:cs typeface="Calibri" pitchFamily="34" charset="0"/>
                        </a:rPr>
                        <a:t>Alignment</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r>
              <a:tr h="360040">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rPr>
                        <a:t>Bullet Point List</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800" b="1" dirty="0" smtClean="0">
                          <a:solidFill>
                            <a:schemeClr val="tx1"/>
                          </a:solidFill>
                          <a:latin typeface="Calibri" pitchFamily="34" charset="0"/>
                          <a:cs typeface="Calibri" pitchFamily="34" charset="0"/>
                        </a:rPr>
                        <a:t>Line Spacing</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graphicFrame>
        <p:nvGraphicFramePr>
          <p:cNvPr id="15" name="Table 14"/>
          <p:cNvGraphicFramePr>
            <a:graphicFrameLocks noGrp="1"/>
          </p:cNvGraphicFramePr>
          <p:nvPr/>
        </p:nvGraphicFramePr>
        <p:xfrm>
          <a:off x="1763688" y="5301208"/>
          <a:ext cx="5256584" cy="365760"/>
        </p:xfrm>
        <a:graphic>
          <a:graphicData uri="http://schemas.openxmlformats.org/drawingml/2006/table">
            <a:tbl>
              <a:tblPr firstRow="1" bandRow="1">
                <a:tableStyleId>{5C22544A-7EE6-4342-B048-85BDC9FD1C3A}</a:tableStyleId>
              </a:tblPr>
              <a:tblGrid>
                <a:gridCol w="1752194"/>
                <a:gridCol w="1752195"/>
                <a:gridCol w="1752195"/>
              </a:tblGrid>
              <a:tr h="324232">
                <a:tc>
                  <a:txBody>
                    <a:bodyPr/>
                    <a:lstStyle/>
                    <a:p>
                      <a:pPr algn="ctr"/>
                      <a:r>
                        <a:rPr lang="en-GB" sz="1800" dirty="0" smtClean="0">
                          <a:solidFill>
                            <a:schemeClr val="tx1"/>
                          </a:solidFill>
                          <a:latin typeface="Calibri" pitchFamily="34" charset="0"/>
                          <a:cs typeface="Calibri" pitchFamily="34" charset="0"/>
                        </a:rPr>
                        <a:t>Persuasive</a:t>
                      </a:r>
                      <a:endParaRPr lang="en-GB"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800" dirty="0" smtClean="0">
                          <a:solidFill>
                            <a:schemeClr val="tx1"/>
                          </a:solidFill>
                          <a:latin typeface="Calibri" pitchFamily="34" charset="0"/>
                          <a:cs typeface="Calibri" pitchFamily="34" charset="0"/>
                        </a:rPr>
                        <a:t>Informative</a:t>
                      </a:r>
                      <a:endParaRPr lang="en-GB"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dirty="0" smtClean="0">
                          <a:solidFill>
                            <a:schemeClr val="tx1"/>
                          </a:solidFill>
                          <a:latin typeface="Calibri" pitchFamily="34" charset="0"/>
                          <a:cs typeface="Calibri" pitchFamily="34" charset="0"/>
                        </a:rPr>
                        <a:t>Brief</a:t>
                      </a:r>
                      <a:endParaRPr lang="en-GB" dirty="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pic>
        <p:nvPicPr>
          <p:cNvPr id="16" name="Picture 15"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17" name="Round Same Side Corner Rectangle 16">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8" name="Round Same Side Corner Rectangle 17">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9" name="Round Same Side Corner Rectangle 18">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20" name="Round Same Side Corner Rectangle 19">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21" name="Round Same Side Corner Rectangle 20">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22" name="Round Same Side Corner Rectangle 21">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23" name="Round Same Side Corner Rectangle 22">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4" name="Round Same Side Corner Rectangle 23">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412776"/>
            <a:ext cx="8784976" cy="4569182"/>
          </a:xfrm>
        </p:spPr>
        <p:txBody>
          <a:bodyPr>
            <a:noAutofit/>
          </a:bodyPr>
          <a:lstStyle/>
          <a:p>
            <a:pPr marL="365125" indent="-365125">
              <a:buNone/>
            </a:pPr>
            <a:r>
              <a:rPr lang="en-GB" sz="1800" b="1" u="sng" dirty="0" smtClean="0"/>
              <a:t>Message</a:t>
            </a:r>
          </a:p>
          <a:p>
            <a:r>
              <a:rPr lang="en-GB" sz="1800" b="1" dirty="0" smtClean="0"/>
              <a:t>What </a:t>
            </a:r>
            <a:r>
              <a:rPr lang="en-GB" sz="1800" dirty="0" smtClean="0"/>
              <a:t>information needs to be given out?</a:t>
            </a:r>
          </a:p>
          <a:p>
            <a:r>
              <a:rPr lang="en-GB" sz="1800" b="1" dirty="0" smtClean="0"/>
              <a:t>What </a:t>
            </a:r>
            <a:r>
              <a:rPr lang="en-GB" sz="1800" dirty="0" smtClean="0"/>
              <a:t>are you trying to tell people?</a:t>
            </a:r>
            <a:endParaRPr lang="en-GB" sz="1800" b="1" dirty="0" smtClean="0"/>
          </a:p>
          <a:p>
            <a:pPr marL="365125" indent="-365125">
              <a:buNone/>
            </a:pPr>
            <a:r>
              <a:rPr lang="en-GB" sz="1800" b="1" u="sng" dirty="0" smtClean="0"/>
              <a:t>Readability</a:t>
            </a:r>
          </a:p>
          <a:p>
            <a:r>
              <a:rPr lang="en-GB" sz="1800" dirty="0" smtClean="0"/>
              <a:t>What can affect readability?</a:t>
            </a:r>
          </a:p>
          <a:p>
            <a:pPr marL="0" lvl="1" indent="0">
              <a:buNone/>
            </a:pPr>
            <a:r>
              <a:rPr lang="en-GB" sz="1800" b="1" u="sng" dirty="0" smtClean="0"/>
              <a:t>Accessibility</a:t>
            </a:r>
          </a:p>
          <a:p>
            <a:r>
              <a:rPr lang="en-GB" sz="1800" dirty="0" smtClean="0"/>
              <a:t>Ensure as many people as possible have </a:t>
            </a:r>
            <a:r>
              <a:rPr lang="en-GB" sz="1800" b="1" dirty="0" smtClean="0"/>
              <a:t>access </a:t>
            </a:r>
            <a:r>
              <a:rPr lang="en-GB" sz="1800" dirty="0" smtClean="0"/>
              <a:t>to the communication.</a:t>
            </a:r>
          </a:p>
          <a:p>
            <a:pPr marL="365125" indent="-365125">
              <a:buNone/>
            </a:pPr>
            <a:r>
              <a:rPr lang="en-GB" sz="1800" b="1" u="sng" dirty="0" smtClean="0"/>
              <a:t>Audience</a:t>
            </a:r>
          </a:p>
        </p:txBody>
      </p:sp>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a:t>
            </a:r>
            <a:endParaRPr lang="en-GB" sz="4000" dirty="0"/>
          </a:p>
        </p:txBody>
      </p:sp>
      <p:graphicFrame>
        <p:nvGraphicFramePr>
          <p:cNvPr id="4" name="Table 3"/>
          <p:cNvGraphicFramePr>
            <a:graphicFrameLocks noGrp="1"/>
          </p:cNvGraphicFramePr>
          <p:nvPr/>
        </p:nvGraphicFramePr>
        <p:xfrm>
          <a:off x="251520" y="4221088"/>
          <a:ext cx="7920880" cy="370840"/>
        </p:xfrm>
        <a:graphic>
          <a:graphicData uri="http://schemas.openxmlformats.org/drawingml/2006/table">
            <a:tbl>
              <a:tblPr firstRow="1" bandRow="1">
                <a:tableStyleId>{5C22544A-7EE6-4342-B048-85BDC9FD1C3A}</a:tableStyleId>
              </a:tblPr>
              <a:tblGrid>
                <a:gridCol w="1980220"/>
                <a:gridCol w="1980220"/>
                <a:gridCol w="1980220"/>
                <a:gridCol w="1980220"/>
              </a:tblGrid>
              <a:tr h="370840">
                <a:tc>
                  <a:txBody>
                    <a:bodyPr/>
                    <a:lstStyle/>
                    <a:p>
                      <a:pPr algn="ctr"/>
                      <a:r>
                        <a:rPr lang="en-GB" sz="1800" dirty="0" smtClean="0">
                          <a:solidFill>
                            <a:schemeClr val="tx1"/>
                          </a:solidFill>
                          <a:latin typeface="Calibri" pitchFamily="34" charset="0"/>
                          <a:cs typeface="Calibri" pitchFamily="34" charset="0"/>
                        </a:rPr>
                        <a:t>Age</a:t>
                      </a:r>
                      <a:endParaRPr lang="en-GB" sz="1800" dirty="0">
                        <a:solidFill>
                          <a:schemeClr val="tx1"/>
                        </a:solidFill>
                        <a:latin typeface="Calibri" pitchFamily="34" charset="0"/>
                        <a:cs typeface="Calibri" pitchFamily="34" charset="0"/>
                      </a:endParaRPr>
                    </a:p>
                  </a:txBody>
                  <a:tcP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dirty="0" smtClean="0">
                          <a:solidFill>
                            <a:schemeClr val="tx1"/>
                          </a:solidFill>
                          <a:latin typeface="Calibri" pitchFamily="34" charset="0"/>
                          <a:cs typeface="Calibri" pitchFamily="34" charset="0"/>
                        </a:rPr>
                        <a:t>Gender</a:t>
                      </a:r>
                    </a:p>
                  </a:txBody>
                  <a:tcPr>
                    <a:solidFill>
                      <a:schemeClr val="tx2">
                        <a:lumMod val="20000"/>
                        <a:lumOff val="80000"/>
                      </a:schemeClr>
                    </a:solidFill>
                  </a:tcPr>
                </a:tc>
                <a:tc>
                  <a:txBody>
                    <a:bodyPr/>
                    <a:lstStyle/>
                    <a:p>
                      <a:pPr algn="ctr"/>
                      <a:r>
                        <a:rPr lang="en-GB" sz="1800" dirty="0" smtClean="0">
                          <a:solidFill>
                            <a:schemeClr val="tx1"/>
                          </a:solidFill>
                          <a:latin typeface="Calibri" pitchFamily="34" charset="0"/>
                          <a:cs typeface="Calibri" pitchFamily="34" charset="0"/>
                        </a:rPr>
                        <a:t>Culture</a:t>
                      </a:r>
                      <a:endParaRPr lang="en-GB" sz="1800" dirty="0">
                        <a:solidFill>
                          <a:schemeClr val="tx1"/>
                        </a:solidFill>
                        <a:latin typeface="Calibri" pitchFamily="34" charset="0"/>
                        <a:cs typeface="Calibri" pitchFamily="34" charset="0"/>
                      </a:endParaRPr>
                    </a:p>
                  </a:txBody>
                  <a:tcPr>
                    <a:solidFill>
                      <a:schemeClr val="tx2">
                        <a:lumMod val="20000"/>
                        <a:lumOff val="80000"/>
                      </a:schemeClr>
                    </a:solidFill>
                  </a:tcPr>
                </a:tc>
                <a:tc>
                  <a:txBody>
                    <a:bodyPr/>
                    <a:lstStyle/>
                    <a:p>
                      <a:pPr algn="ctr"/>
                      <a:r>
                        <a:rPr lang="en-GB" sz="1800" dirty="0" smtClean="0">
                          <a:solidFill>
                            <a:schemeClr val="tx1"/>
                          </a:solidFill>
                          <a:latin typeface="Calibri" pitchFamily="34" charset="0"/>
                          <a:cs typeface="Calibri" pitchFamily="34" charset="0"/>
                        </a:rPr>
                        <a:t>Emotional</a:t>
                      </a:r>
                      <a:endParaRPr lang="en-GB" sz="1800" dirty="0">
                        <a:solidFill>
                          <a:schemeClr val="tx1"/>
                        </a:solidFill>
                        <a:latin typeface="Calibri" pitchFamily="34" charset="0"/>
                        <a:cs typeface="Calibri" pitchFamily="34" charset="0"/>
                      </a:endParaRPr>
                    </a:p>
                  </a:txBody>
                  <a:tcPr>
                    <a:solidFill>
                      <a:schemeClr val="tx2">
                        <a:lumMod val="20000"/>
                        <a:lumOff val="80000"/>
                      </a:schemeClr>
                    </a:solidFill>
                  </a:tcPr>
                </a:tc>
              </a:tr>
            </a:tbl>
          </a:graphicData>
        </a:graphic>
      </p:graphicFrame>
      <p:graphicFrame>
        <p:nvGraphicFramePr>
          <p:cNvPr id="13" name="Table 12"/>
          <p:cNvGraphicFramePr>
            <a:graphicFrameLocks noGrp="1"/>
          </p:cNvGraphicFramePr>
          <p:nvPr/>
        </p:nvGraphicFramePr>
        <p:xfrm>
          <a:off x="3347864" y="2716912"/>
          <a:ext cx="5724128" cy="640080"/>
        </p:xfrm>
        <a:graphic>
          <a:graphicData uri="http://schemas.openxmlformats.org/drawingml/2006/table">
            <a:tbl>
              <a:tblPr firstRow="1" bandRow="1">
                <a:tableStyleId>{5C22544A-7EE6-4342-B048-85BDC9FD1C3A}</a:tableStyleId>
              </a:tblPr>
              <a:tblGrid>
                <a:gridCol w="1431032"/>
                <a:gridCol w="1431032"/>
                <a:gridCol w="1431032"/>
                <a:gridCol w="1431032"/>
              </a:tblGrid>
              <a:tr h="370840">
                <a:tc>
                  <a:txBody>
                    <a:bodyPr/>
                    <a:lstStyle/>
                    <a:p>
                      <a:pPr algn="ctr"/>
                      <a:r>
                        <a:rPr lang="en-GB" sz="1800" dirty="0" smtClean="0">
                          <a:solidFill>
                            <a:schemeClr val="tx1"/>
                          </a:solidFill>
                          <a:latin typeface="Calibri" pitchFamily="34" charset="0"/>
                          <a:cs typeface="Calibri" pitchFamily="34" charset="0"/>
                        </a:rPr>
                        <a:t>Prior Knowledge</a:t>
                      </a:r>
                      <a:endParaRPr lang="en-GB" sz="18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dirty="0" smtClean="0">
                          <a:solidFill>
                            <a:schemeClr val="tx1"/>
                          </a:solidFill>
                          <a:latin typeface="Calibri" pitchFamily="34" charset="0"/>
                          <a:cs typeface="Calibri" pitchFamily="34" charset="0"/>
                        </a:rPr>
                        <a:t>Reading Skill</a:t>
                      </a:r>
                    </a:p>
                  </a:txBody>
                  <a:tcPr anchor="ctr">
                    <a:solidFill>
                      <a:schemeClr val="tx2">
                        <a:lumMod val="20000"/>
                        <a:lumOff val="80000"/>
                      </a:schemeClr>
                    </a:solidFill>
                  </a:tcPr>
                </a:tc>
                <a:tc>
                  <a:txBody>
                    <a:bodyPr/>
                    <a:lstStyle/>
                    <a:p>
                      <a:pPr algn="ctr"/>
                      <a:r>
                        <a:rPr lang="en-GB" sz="1800" b="1" dirty="0" smtClean="0">
                          <a:solidFill>
                            <a:schemeClr val="tx1"/>
                          </a:solidFill>
                          <a:latin typeface="Calibri" pitchFamily="34" charset="0"/>
                          <a:cs typeface="Calibri" pitchFamily="34" charset="0"/>
                        </a:rPr>
                        <a:t>Interest</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800" b="1" dirty="0" smtClean="0">
                          <a:solidFill>
                            <a:schemeClr val="tx1"/>
                          </a:solidFill>
                          <a:latin typeface="Calibri" pitchFamily="34" charset="0"/>
                          <a:cs typeface="Calibri" pitchFamily="34" charset="0"/>
                        </a:rPr>
                        <a:t>Motivation</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pic>
        <p:nvPicPr>
          <p:cNvPr id="14" name="Picture 13"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15" name="Round Same Side Corner Rectangle 14">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6" name="Round Same Side Corner Rectangle 15">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7" name="Round Same Side Corner Rectangle 16">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8" name="Round Same Side Corner Rectangle 17">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9" name="Round Same Side Corner Rectangle 18">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20" name="Round Same Side Corner Rectangle 19">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21" name="Round Same Side Corner Rectangle 20">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2" name="Round Same Side Corner Rectangle 21">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556792"/>
            <a:ext cx="8784976" cy="4569182"/>
          </a:xfrm>
        </p:spPr>
        <p:txBody>
          <a:bodyPr>
            <a:noAutofit/>
          </a:bodyPr>
          <a:lstStyle/>
          <a:p>
            <a:pPr marL="0" indent="0">
              <a:buNone/>
            </a:pPr>
            <a:r>
              <a:rPr lang="en-GB" sz="2000" b="1" dirty="0" smtClean="0"/>
              <a:t>Purpose - </a:t>
            </a:r>
            <a:r>
              <a:rPr lang="en-GB" sz="1800" dirty="0" smtClean="0"/>
              <a:t>The purpose of a website is to disseminate information, offer services or products and present a corporate identity over a worldwide forum to a wide range of users. Websites are generally not static anymore but contain dynamic content which allows interaction by the end user, for example checking stock of a product. Websites also offer access to other services for both the employees, customers of suppliers of the company. These can include email, conferencing facilities, supply chain tracking, Enterprise Resource Planning or even forums. Web pages need maintenance and any communication through a website should be directed and answered quickly. A website is a expression of any business that is on the internet and as such can help or hinder a businesses dependant on how effective the website is.</a:t>
            </a:r>
          </a:p>
          <a:p>
            <a:pPr marL="0" indent="0">
              <a:buNone/>
            </a:pPr>
            <a:r>
              <a:rPr lang="en-GB" sz="1800" dirty="0" smtClean="0"/>
              <a:t>General Purpose homepages have the purpose of providing:</a:t>
            </a:r>
            <a:endParaRPr lang="en-GB" sz="1800" dirty="0"/>
          </a:p>
        </p:txBody>
      </p:sp>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(Websites)</a:t>
            </a:r>
            <a:endParaRPr lang="en-GB" sz="4000" dirty="0"/>
          </a:p>
        </p:txBody>
      </p:sp>
      <p:graphicFrame>
        <p:nvGraphicFramePr>
          <p:cNvPr id="9" name="Table 8"/>
          <p:cNvGraphicFramePr>
            <a:graphicFrameLocks noGrp="1"/>
          </p:cNvGraphicFramePr>
          <p:nvPr/>
        </p:nvGraphicFramePr>
        <p:xfrm>
          <a:off x="251520" y="4797152"/>
          <a:ext cx="8568952" cy="1097280"/>
        </p:xfrm>
        <a:graphic>
          <a:graphicData uri="http://schemas.openxmlformats.org/drawingml/2006/table">
            <a:tbl>
              <a:tblPr firstRow="1" bandRow="1">
                <a:tableStyleId>{5C22544A-7EE6-4342-B048-85BDC9FD1C3A}</a:tableStyleId>
              </a:tblPr>
              <a:tblGrid>
                <a:gridCol w="2142238"/>
                <a:gridCol w="2142238"/>
                <a:gridCol w="2142238"/>
                <a:gridCol w="2142238"/>
              </a:tblGrid>
              <a:tr h="370840">
                <a:tc gridSpan="2">
                  <a:txBody>
                    <a:bodyPr/>
                    <a:lstStyle/>
                    <a:p>
                      <a:pPr algn="ctr"/>
                      <a:r>
                        <a:rPr lang="en-GB" sz="1500" b="1" dirty="0" smtClean="0">
                          <a:solidFill>
                            <a:schemeClr val="tx1"/>
                          </a:solidFill>
                          <a:latin typeface="Calibri" pitchFamily="34" charset="0"/>
                          <a:cs typeface="Calibri" pitchFamily="34" charset="0"/>
                        </a:rPr>
                        <a:t>Information about the company and how to contact key personnel</a:t>
                      </a:r>
                      <a:endParaRPr lang="en-GB" sz="15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hMerge="1">
                  <a:txBody>
                    <a:bodyPr/>
                    <a:lstStyle/>
                    <a:p>
                      <a:endParaRPr lang="en-GB" dirty="0"/>
                    </a:p>
                  </a:txBody>
                  <a:tcPr/>
                </a:tc>
                <a:tc>
                  <a:txBody>
                    <a:bodyPr/>
                    <a:lstStyle/>
                    <a:p>
                      <a:pPr algn="ctr"/>
                      <a:r>
                        <a:rPr lang="en-GB" sz="1500" b="1" dirty="0" smtClean="0">
                          <a:solidFill>
                            <a:schemeClr val="tx1"/>
                          </a:solidFill>
                          <a:latin typeface="Calibri" pitchFamily="34" charset="0"/>
                          <a:cs typeface="Calibri" pitchFamily="34" charset="0"/>
                        </a:rPr>
                        <a:t>Presentation of services and products for sale</a:t>
                      </a:r>
                      <a:endParaRPr lang="en-GB" sz="15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News about the company</a:t>
                      </a:r>
                    </a:p>
                  </a:txBody>
                  <a:tcPr anchor="ctr">
                    <a:solidFill>
                      <a:schemeClr val="tx2">
                        <a:lumMod val="20000"/>
                        <a:lumOff val="80000"/>
                      </a:schemeClr>
                    </a:solidFill>
                  </a:tcPr>
                </a:tc>
              </a:tr>
              <a:tr h="370840">
                <a:tc>
                  <a:txBody>
                    <a:bodyPr/>
                    <a:lstStyle/>
                    <a:p>
                      <a:pPr algn="ctr"/>
                      <a:r>
                        <a:rPr lang="en-GB" sz="1500" b="1" dirty="0" smtClean="0">
                          <a:solidFill>
                            <a:schemeClr val="tx1"/>
                          </a:solidFill>
                          <a:latin typeface="Calibri" pitchFamily="34" charset="0"/>
                          <a:cs typeface="Calibri" pitchFamily="34" charset="0"/>
                        </a:rPr>
                        <a:t>FAQs </a:t>
                      </a:r>
                      <a:endParaRPr lang="en-GB" sz="15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500" b="1" dirty="0" smtClean="0">
                          <a:solidFill>
                            <a:schemeClr val="tx1"/>
                          </a:solidFill>
                          <a:latin typeface="Calibri" pitchFamily="34" charset="0"/>
                          <a:cs typeface="Calibri" pitchFamily="34" charset="0"/>
                        </a:rPr>
                        <a:t>Vacancies within the organisation</a:t>
                      </a:r>
                      <a:endParaRPr lang="en-GB" sz="15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500" b="1" dirty="0" smtClean="0">
                          <a:solidFill>
                            <a:schemeClr val="tx1"/>
                          </a:solidFill>
                          <a:latin typeface="Calibri" pitchFamily="34" charset="0"/>
                          <a:cs typeface="Calibri" pitchFamily="34" charset="0"/>
                        </a:rPr>
                        <a:t>Updates to software</a:t>
                      </a:r>
                      <a:endParaRPr lang="en-GB" sz="15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500" b="1" dirty="0" smtClean="0">
                          <a:solidFill>
                            <a:schemeClr val="tx1"/>
                          </a:solidFill>
                          <a:latin typeface="Calibri" pitchFamily="34" charset="0"/>
                          <a:cs typeface="Calibri" pitchFamily="34" charset="0"/>
                        </a:rPr>
                        <a:t>Communication services such as email</a:t>
                      </a:r>
                      <a:endParaRPr lang="en-GB" sz="1500" b="1" dirty="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pic>
        <p:nvPicPr>
          <p:cNvPr id="14" name="Picture 13"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15" name="Round Same Side Corner Rectangle 14">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6" name="Round Same Side Corner Rectangle 15">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7" name="Round Same Side Corner Rectangle 16">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8" name="Round Same Side Corner Rectangle 17">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9" name="Round Same Side Corner Rectangle 18">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20" name="Round Same Side Corner Rectangle 19">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21" name="Round Same Side Corner Rectangle 20">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2" name="Round Same Side Corner Rectangle 21">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8" name="Table 7"/>
          <p:cNvGraphicFramePr>
            <a:graphicFrameLocks noGrp="1"/>
          </p:cNvGraphicFramePr>
          <p:nvPr/>
        </p:nvGraphicFramePr>
        <p:xfrm>
          <a:off x="251520" y="3068960"/>
          <a:ext cx="8712969" cy="3703320"/>
        </p:xfrm>
        <a:graphic>
          <a:graphicData uri="http://schemas.openxmlformats.org/drawingml/2006/table">
            <a:tbl>
              <a:tblPr firstRow="1" bandRow="1">
                <a:tableStyleId>{5C22544A-7EE6-4342-B048-85BDC9FD1C3A}</a:tableStyleId>
              </a:tblPr>
              <a:tblGrid>
                <a:gridCol w="2904323"/>
                <a:gridCol w="2904323"/>
                <a:gridCol w="2904323"/>
              </a:tblGrid>
              <a:tr h="370840">
                <a:tc>
                  <a:txBody>
                    <a:bodyPr/>
                    <a:lstStyle/>
                    <a:p>
                      <a:pPr algn="ctr"/>
                      <a:r>
                        <a:rPr lang="en-GB" sz="1500" b="1" dirty="0" smtClean="0">
                          <a:solidFill>
                            <a:schemeClr val="tx1"/>
                          </a:solidFill>
                          <a:latin typeface="Calibri" pitchFamily="34" charset="0"/>
                          <a:cs typeface="Calibri" pitchFamily="34" charset="0"/>
                        </a:rPr>
                        <a:t>Text - suitable size </a:t>
                      </a:r>
                      <a:br>
                        <a:rPr lang="en-GB" sz="1500" b="1" dirty="0" smtClean="0">
                          <a:solidFill>
                            <a:schemeClr val="tx1"/>
                          </a:solidFill>
                          <a:latin typeface="Calibri" pitchFamily="34" charset="0"/>
                          <a:cs typeface="Calibri" pitchFamily="34" charset="0"/>
                        </a:rPr>
                      </a:br>
                      <a:r>
                        <a:rPr lang="en-GB" sz="1500" b="1" dirty="0" smtClean="0">
                          <a:solidFill>
                            <a:schemeClr val="tx1"/>
                          </a:solidFill>
                          <a:latin typeface="Calibri" pitchFamily="34" charset="0"/>
                          <a:cs typeface="Calibri" pitchFamily="34" charset="0"/>
                        </a:rPr>
                        <a:t>(Text anchors to allow linking within web pages.) </a:t>
                      </a:r>
                      <a:endParaRPr lang="en-GB" sz="15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500" b="1" dirty="0" smtClean="0">
                          <a:solidFill>
                            <a:schemeClr val="tx1"/>
                          </a:solidFill>
                          <a:latin typeface="Calibri" pitchFamily="34" charset="0"/>
                          <a:cs typeface="Calibri" pitchFamily="34" charset="0"/>
                        </a:rPr>
                        <a:t>Images - these should be optimised to allow speedy loading </a:t>
                      </a:r>
                      <a:br>
                        <a:rPr lang="en-GB" sz="1500" b="1" dirty="0" smtClean="0">
                          <a:solidFill>
                            <a:schemeClr val="tx1"/>
                          </a:solidFill>
                          <a:latin typeface="Calibri" pitchFamily="34" charset="0"/>
                          <a:cs typeface="Calibri" pitchFamily="34" charset="0"/>
                        </a:rPr>
                      </a:br>
                      <a:r>
                        <a:rPr lang="en-GB" sz="1500" b="1" dirty="0" smtClean="0">
                          <a:solidFill>
                            <a:schemeClr val="tx1"/>
                          </a:solidFill>
                          <a:latin typeface="Calibri" pitchFamily="34" charset="0"/>
                          <a:cs typeface="Calibri" pitchFamily="34" charset="0"/>
                        </a:rPr>
                        <a:t>(Rollover images - these allow two different images to occupy the same area and change when the user move their mouse over it.)</a:t>
                      </a:r>
                      <a:endParaRPr lang="en-GB" sz="15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500" b="1" dirty="0" smtClean="0">
                          <a:solidFill>
                            <a:schemeClr val="tx1"/>
                          </a:solidFill>
                          <a:latin typeface="Calibri" pitchFamily="34" charset="0"/>
                          <a:cs typeface="Calibri" pitchFamily="34" charset="0"/>
                        </a:rPr>
                        <a:t>Navigation systems - these are extremely important and must be intuitive and logical to use</a:t>
                      </a:r>
                      <a:endParaRPr lang="en-GB" sz="1500" b="1" dirty="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a:txBody>
                    <a:bodyPr/>
                    <a:lstStyle/>
                    <a:p>
                      <a:pPr algn="ctr"/>
                      <a:r>
                        <a:rPr lang="en-GB" sz="1500" b="1" dirty="0" smtClean="0">
                          <a:solidFill>
                            <a:schemeClr val="tx1"/>
                          </a:solidFill>
                          <a:latin typeface="Calibri" pitchFamily="34" charset="0"/>
                          <a:cs typeface="Calibri" pitchFamily="34" charset="0"/>
                        </a:rPr>
                        <a:t> (Links) </a:t>
                      </a:r>
                    </a:p>
                    <a:p>
                      <a:pPr algn="ctr"/>
                      <a:r>
                        <a:rPr lang="en-GB" sz="1500" b="1" dirty="0" smtClean="0">
                          <a:solidFill>
                            <a:schemeClr val="tx1"/>
                          </a:solidFill>
                          <a:latin typeface="Calibri" pitchFamily="34" charset="0"/>
                          <a:cs typeface="Calibri" pitchFamily="34" charset="0"/>
                        </a:rPr>
                        <a:t>Text links / Image links </a:t>
                      </a: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Flash buttons - change when the user moves their mouse over it. </a:t>
                      </a: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Image maps - allow different parts of an image to be different links to different web pages. </a:t>
                      </a:r>
                    </a:p>
                  </a:txBody>
                  <a:tcPr anchor="ctr">
                    <a:solidFill>
                      <a:schemeClr val="tx2">
                        <a:lumMod val="20000"/>
                        <a:lumOff val="80000"/>
                      </a:schemeClr>
                    </a:solid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Flash - this allows interactivity within web pages and can be as simple as buttons which when rolled onto change or as sophisticated as entire menu systems or mini games. </a:t>
                      </a:r>
                      <a:endParaRPr lang="en-GB" sz="15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Forms - used to collect data. This can be about an order a customer wishes to place, an enquiry or feedback on a particular subject. </a:t>
                      </a: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Streaming media - gained major popularity recently, allowing videos/audios to be streamed from websites </a:t>
                      </a:r>
                      <a:r>
                        <a:rPr lang="en-GB" sz="1500" b="1" dirty="0" smtClean="0">
                          <a:solidFill>
                            <a:schemeClr val="tx1"/>
                          </a:solidFill>
                          <a:latin typeface="Calibri" pitchFamily="34" charset="0"/>
                          <a:cs typeface="Calibri" pitchFamily="34" charset="0"/>
                          <a:sym typeface="Wingdings" pitchFamily="2" charset="2"/>
                        </a:rPr>
                        <a:t> for information / </a:t>
                      </a:r>
                      <a:r>
                        <a:rPr lang="en-GB" sz="1500" b="1" dirty="0" smtClean="0">
                          <a:solidFill>
                            <a:schemeClr val="tx1"/>
                          </a:solidFill>
                          <a:latin typeface="Calibri" pitchFamily="34" charset="0"/>
                          <a:cs typeface="Calibri" pitchFamily="34" charset="0"/>
                        </a:rPr>
                        <a:t>displaying / tutorial. purposes</a:t>
                      </a:r>
                    </a:p>
                  </a:txBody>
                  <a:tcPr>
                    <a:solidFill>
                      <a:schemeClr val="tx2">
                        <a:lumMod val="20000"/>
                        <a:lumOff val="80000"/>
                      </a:schemeClr>
                    </a:solidFill>
                  </a:tcPr>
                </a:tc>
              </a:tr>
            </a:tbl>
          </a:graphicData>
        </a:graphic>
      </p:graphicFrame>
      <p:sp>
        <p:nvSpPr>
          <p:cNvPr id="3" name="Content Placeholder 2"/>
          <p:cNvSpPr>
            <a:spLocks noGrp="1"/>
          </p:cNvSpPr>
          <p:nvPr>
            <p:ph idx="1"/>
          </p:nvPr>
        </p:nvSpPr>
        <p:spPr>
          <a:xfrm>
            <a:off x="179512" y="1556792"/>
            <a:ext cx="8784976" cy="4569182"/>
          </a:xfrm>
        </p:spPr>
        <p:txBody>
          <a:bodyPr>
            <a:noAutofit/>
          </a:bodyPr>
          <a:lstStyle/>
          <a:p>
            <a:pPr marL="0" indent="0">
              <a:buNone/>
            </a:pPr>
            <a:r>
              <a:rPr lang="en-GB" sz="2000" b="1" dirty="0" smtClean="0"/>
              <a:t>Medium - </a:t>
            </a:r>
            <a:r>
              <a:rPr lang="en-GB" sz="1800" dirty="0" smtClean="0"/>
              <a:t>Web sites can be created using a multitude of methods but the outcome is generally similar. Websites are usually user controlled and are accessed by a huge variety of hardware including normal PCs, mobile phones, PDAs and games consoles. Because they are user driven and navigated, the way they are presented is extremely important.  Media Elements normally present within web sites:</a:t>
            </a:r>
          </a:p>
          <a:p>
            <a:endParaRPr lang="en-GB" sz="2000" dirty="0" smtClean="0"/>
          </a:p>
          <a:p>
            <a:endParaRPr lang="en-GB" sz="2000" dirty="0"/>
          </a:p>
        </p:txBody>
      </p:sp>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(Websites)</a:t>
            </a:r>
            <a:endParaRPr lang="en-GB" sz="4000" dirty="0"/>
          </a:p>
        </p:txBody>
      </p:sp>
      <p:pic>
        <p:nvPicPr>
          <p:cNvPr id="13" name="Picture 12"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14" name="Round Same Side Corner Rectangle 13">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5" name="Round Same Side Corner Rectangle 14">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6" name="Round Same Side Corner Rectangle 15">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7" name="Round Same Side Corner Rectangle 16">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8" name="Round Same Side Corner Rectangle 17">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9" name="Round Same Side Corner Rectangle 18">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20" name="Round Same Side Corner Rectangle 19">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1" name="Round Same Side Corner Rectangle 20">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8" name="Table 7"/>
          <p:cNvGraphicFramePr>
            <a:graphicFrameLocks noGrp="1"/>
          </p:cNvGraphicFramePr>
          <p:nvPr/>
        </p:nvGraphicFramePr>
        <p:xfrm>
          <a:off x="179512" y="2204864"/>
          <a:ext cx="8712966" cy="4389120"/>
        </p:xfrm>
        <a:graphic>
          <a:graphicData uri="http://schemas.openxmlformats.org/drawingml/2006/table">
            <a:tbl>
              <a:tblPr firstRow="1" bandRow="1">
                <a:tableStyleId>{5C22544A-7EE6-4342-B048-85BDC9FD1C3A}</a:tableStyleId>
              </a:tblPr>
              <a:tblGrid>
                <a:gridCol w="2904322"/>
                <a:gridCol w="2904322"/>
                <a:gridCol w="2904322"/>
              </a:tblGrid>
              <a:tr h="1080119">
                <a:tc>
                  <a:txBody>
                    <a:bodyPr/>
                    <a:lstStyle/>
                    <a:p>
                      <a:pPr algn="ctr"/>
                      <a:r>
                        <a:rPr lang="en-GB" sz="1500" b="1" dirty="0" smtClean="0">
                          <a:solidFill>
                            <a:schemeClr val="tx1"/>
                          </a:solidFill>
                          <a:latin typeface="Calibri" pitchFamily="34" charset="0"/>
                          <a:cs typeface="Calibri" pitchFamily="34" charset="0"/>
                        </a:rPr>
                        <a:t>Logical layout i.e. left to right top to bottom</a:t>
                      </a:r>
                      <a:endParaRPr lang="en-GB" sz="15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500" b="1" dirty="0" smtClean="0">
                          <a:solidFill>
                            <a:schemeClr val="tx1"/>
                          </a:solidFill>
                          <a:latin typeface="Calibri" pitchFamily="34" charset="0"/>
                          <a:cs typeface="Calibri" pitchFamily="34" charset="0"/>
                        </a:rPr>
                        <a:t>Some websites are customisable so that the background colour, font, size and colour are all chosen by the end user</a:t>
                      </a:r>
                      <a:endParaRPr lang="en-GB" sz="15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500" b="1" dirty="0" smtClean="0">
                          <a:solidFill>
                            <a:schemeClr val="tx1"/>
                          </a:solidFill>
                          <a:latin typeface="Calibri" pitchFamily="34" charset="0"/>
                          <a:cs typeface="Calibri" pitchFamily="34" charset="0"/>
                        </a:rPr>
                        <a:t>Links are placed consistently within each web page. These do not alter.</a:t>
                      </a:r>
                    </a:p>
                    <a:p>
                      <a:pPr marL="342900" indent="-342900" algn="l">
                        <a:buFont typeface="+mj-lt"/>
                        <a:buAutoNum type="arabicPeriod"/>
                      </a:pPr>
                      <a:r>
                        <a:rPr lang="en-GB" sz="1500" b="1" dirty="0" smtClean="0">
                          <a:solidFill>
                            <a:schemeClr val="tx1"/>
                          </a:solidFill>
                          <a:latin typeface="Calibri" pitchFamily="34" charset="0"/>
                          <a:cs typeface="Calibri" pitchFamily="34" charset="0"/>
                        </a:rPr>
                        <a:t>icons are used they are easy to understand, text is readable or images are appropriate</a:t>
                      </a:r>
                    </a:p>
                    <a:p>
                      <a:pPr marL="342900" indent="-342900" algn="l">
                        <a:buFont typeface="+mj-lt"/>
                        <a:buAutoNum type="arabicPeriod"/>
                      </a:pPr>
                      <a:r>
                        <a:rPr lang="en-GB" sz="1500" b="1" dirty="0" smtClean="0">
                          <a:solidFill>
                            <a:schemeClr val="tx1"/>
                          </a:solidFill>
                          <a:latin typeface="Calibri" pitchFamily="34" charset="0"/>
                          <a:cs typeface="Calibri" pitchFamily="34" charset="0"/>
                        </a:rPr>
                        <a:t>Considerations for different types of users</a:t>
                      </a:r>
                    </a:p>
                  </a:txBody>
                  <a:tcPr anchor="ctr">
                    <a:solidFill>
                      <a:schemeClr val="tx2">
                        <a:lumMod val="20000"/>
                        <a:lumOff val="80000"/>
                      </a:schemeClr>
                    </a:solidFill>
                  </a:tcPr>
                </a:tc>
              </a:tr>
              <a:tr h="14283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Many websites follow a table layout, placing different elements into different cells, the boundaries of these are either visible or not. </a:t>
                      </a:r>
                    </a:p>
                  </a:txBody>
                  <a:tcPr anchor="ctr">
                    <a:solidFill>
                      <a:schemeClr val="tx2">
                        <a:lumMod val="20000"/>
                        <a:lumOff val="80000"/>
                      </a:schemeClr>
                    </a:solidFill>
                  </a:tcPr>
                </a:tc>
                <a:tc>
                  <a:txBody>
                    <a:bodyPr/>
                    <a:lstStyle/>
                    <a:p>
                      <a:pPr algn="ctr"/>
                      <a:r>
                        <a:rPr lang="en-GB" sz="1500" b="1" dirty="0" smtClean="0">
                          <a:solidFill>
                            <a:schemeClr val="tx1"/>
                          </a:solidFill>
                          <a:latin typeface="Calibri" pitchFamily="34" charset="0"/>
                          <a:cs typeface="Calibri" pitchFamily="34" charset="0"/>
                        </a:rPr>
                        <a:t>Suitable fonts so it is readable in terms of size and font style</a:t>
                      </a:r>
                      <a:endParaRPr lang="en-GB" sz="15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500" b="1" dirty="0" smtClean="0">
                          <a:solidFill>
                            <a:schemeClr val="tx1"/>
                          </a:solidFill>
                          <a:latin typeface="Calibri" pitchFamily="34" charset="0"/>
                          <a:cs typeface="Calibri" pitchFamily="34" charset="0"/>
                        </a:rPr>
                        <a:t>Well chosen colour combinations of background and text which allow for easy reading even for those with colour blindness</a:t>
                      </a:r>
                      <a:endParaRPr lang="en-GB" sz="1500" b="1" dirty="0">
                        <a:solidFill>
                          <a:schemeClr val="tx1"/>
                        </a:solidFill>
                        <a:latin typeface="Calibri" pitchFamily="34" charset="0"/>
                        <a:cs typeface="Calibri" pitchFamily="34" charset="0"/>
                      </a:endParaRPr>
                    </a:p>
                  </a:txBody>
                  <a:tcPr anchor="ctr">
                    <a:solidFill>
                      <a:schemeClr val="tx2">
                        <a:lumMod val="20000"/>
                        <a:lumOff val="80000"/>
                      </a:schemeClr>
                    </a:solidFill>
                  </a:tcPr>
                </a:tc>
              </a:tr>
              <a:tr h="14511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Blocks of texts using paragraphs </a:t>
                      </a: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Relevant images which are explained using text. </a:t>
                      </a: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Speed is essential when using the internet so images should be optimised for quick loading. Videos and audio should be optional (view or listen)</a:t>
                      </a:r>
                    </a:p>
                  </a:txBody>
                  <a:tcPr anchor="ctr">
                    <a:solidFill>
                      <a:schemeClr val="tx2">
                        <a:lumMod val="20000"/>
                        <a:lumOff val="80000"/>
                      </a:schemeClr>
                    </a:solidFill>
                  </a:tcPr>
                </a:tc>
              </a:tr>
            </a:tbl>
          </a:graphicData>
        </a:graphic>
      </p:graphicFrame>
      <p:sp>
        <p:nvSpPr>
          <p:cNvPr id="3" name="Content Placeholder 2"/>
          <p:cNvSpPr>
            <a:spLocks noGrp="1"/>
          </p:cNvSpPr>
          <p:nvPr>
            <p:ph idx="1"/>
          </p:nvPr>
        </p:nvSpPr>
        <p:spPr>
          <a:xfrm>
            <a:off x="179512" y="1412776"/>
            <a:ext cx="8784976" cy="4569182"/>
          </a:xfrm>
        </p:spPr>
        <p:txBody>
          <a:bodyPr>
            <a:noAutofit/>
          </a:bodyPr>
          <a:lstStyle/>
          <a:p>
            <a:pPr marL="0" indent="0">
              <a:buNone/>
            </a:pPr>
            <a:r>
              <a:rPr lang="en-GB" sz="2000" b="1" dirty="0" smtClean="0"/>
              <a:t>Style and Delivery - </a:t>
            </a:r>
            <a:r>
              <a:rPr lang="en-GB" sz="1800" dirty="0" smtClean="0"/>
              <a:t>Web sites should have a consistent house style which allows users to interact with it easily and in an intuitive manner. This should also incorporate:</a:t>
            </a:r>
          </a:p>
        </p:txBody>
      </p:sp>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(Websites)</a:t>
            </a:r>
            <a:endParaRPr lang="en-GB" sz="4000" dirty="0"/>
          </a:p>
        </p:txBody>
      </p:sp>
      <p:pic>
        <p:nvPicPr>
          <p:cNvPr id="13" name="Picture 12"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14" name="Round Same Side Corner Rectangle 13">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5" name="Round Same Side Corner Rectangle 14">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6" name="Round Same Side Corner Rectangle 15">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7" name="Round Same Side Corner Rectangle 16">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8" name="Round Same Side Corner Rectangle 17">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9" name="Round Same Side Corner Rectangle 18">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20" name="Round Same Side Corner Rectangle 19">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1" name="Round Same Side Corner Rectangle 20">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nvPr>
        </p:nvGraphicFramePr>
        <p:xfrm>
          <a:off x="179512" y="1629112"/>
          <a:ext cx="8784976" cy="5242560"/>
        </p:xfrm>
        <a:graphic>
          <a:graphicData uri="http://schemas.openxmlformats.org/drawingml/2006/table">
            <a:tbl>
              <a:tblPr firstRow="1" bandRow="1">
                <a:tableStyleId>{5C22544A-7EE6-4342-B048-85BDC9FD1C3A}</a:tableStyleId>
              </a:tblPr>
              <a:tblGrid>
                <a:gridCol w="4392488"/>
                <a:gridCol w="4392488"/>
              </a:tblGrid>
              <a:tr h="370840">
                <a:tc>
                  <a:txBody>
                    <a:bodyPr/>
                    <a:lstStyle/>
                    <a:p>
                      <a:pPr algn="ctr"/>
                      <a:r>
                        <a:rPr lang="en-GB" sz="2000" b="1" dirty="0" smtClean="0">
                          <a:solidFill>
                            <a:schemeClr val="tx1"/>
                          </a:solidFill>
                          <a:latin typeface="Calibri" pitchFamily="34" charset="0"/>
                          <a:cs typeface="Calibri" pitchFamily="34" charset="0"/>
                        </a:rPr>
                        <a:t>Good Practice</a:t>
                      </a:r>
                      <a:endParaRPr lang="en-GB" sz="20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chemeClr val="tx1"/>
                          </a:solidFill>
                          <a:latin typeface="Calibri" pitchFamily="34" charset="0"/>
                          <a:cs typeface="Calibri" pitchFamily="34" charset="0"/>
                        </a:rPr>
                        <a:t>Common Mistakes</a:t>
                      </a: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latin typeface="Calibri" pitchFamily="34" charset="0"/>
                          <a:cs typeface="Calibri" pitchFamily="34" charset="0"/>
                        </a:rPr>
                        <a:t>People move quickly from site to site so catch their attention with striking images, graphics &amp; headlines</a:t>
                      </a:r>
                      <a:endParaRPr lang="en-GB" sz="15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latin typeface="Calibri" pitchFamily="34" charset="0"/>
                          <a:cs typeface="Calibri" pitchFamily="34" charset="0"/>
                        </a:rPr>
                        <a:t>Too long web pages which the user has to scroll down to read</a:t>
                      </a: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latin typeface="Calibri" pitchFamily="34" charset="0"/>
                          <a:cs typeface="Calibri" pitchFamily="34" charset="0"/>
                        </a:rPr>
                        <a:t>Navigation should be simple and intuitive. People will leave a website quickly if the navigation is confusing in any way</a:t>
                      </a:r>
                      <a:endParaRPr lang="en-GB" sz="15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latin typeface="Calibri" pitchFamily="34" charset="0"/>
                          <a:cs typeface="Calibri" pitchFamily="34" charset="0"/>
                        </a:rPr>
                        <a:t>Too busy websites which gives the user information overload</a:t>
                      </a:r>
                      <a:endParaRPr lang="en-GB" sz="15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latin typeface="Calibri" pitchFamily="34" charset="0"/>
                          <a:cs typeface="Calibri" pitchFamily="34" charset="0"/>
                        </a:rPr>
                        <a:t>A well designed site with quality graphics will boost customer confidence. If a visitor perceives your site as amateurish, they will move on</a:t>
                      </a:r>
                      <a:endParaRPr lang="en-GB" sz="15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500" b="1" dirty="0" smtClean="0">
                          <a:latin typeface="Calibri" pitchFamily="34" charset="0"/>
                          <a:cs typeface="Calibri" pitchFamily="34" charset="0"/>
                        </a:rPr>
                        <a:t>Muddled layout - not using a table</a:t>
                      </a: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latin typeface="Calibri" pitchFamily="34" charset="0"/>
                          <a:cs typeface="Calibri" pitchFamily="34" charset="0"/>
                        </a:rPr>
                        <a:t>Images should be optimised so they download quickly on the web</a:t>
                      </a:r>
                      <a:endParaRPr lang="en-GB" sz="15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latin typeface="Calibri" pitchFamily="34" charset="0"/>
                          <a:cs typeface="Calibri" pitchFamily="34" charset="0"/>
                        </a:rPr>
                        <a:t>A background image which interferes with text</a:t>
                      </a:r>
                      <a:endParaRPr lang="en-GB" sz="15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a:txBody>
                    <a:bodyPr/>
                    <a:lstStyle/>
                    <a:p>
                      <a:r>
                        <a:rPr lang="en-GB" sz="1500" b="1" dirty="0" smtClean="0">
                          <a:latin typeface="Calibri" pitchFamily="34" charset="0"/>
                          <a:cs typeface="Calibri" pitchFamily="34" charset="0"/>
                        </a:rPr>
                        <a:t>Ecommerce websites should make online ordering fast, easy and secure</a:t>
                      </a:r>
                    </a:p>
                  </a:txBody>
                  <a:tcPr anchor="ctr">
                    <a:solidFill>
                      <a:schemeClr val="tx2">
                        <a:lumMod val="20000"/>
                        <a:lumOff val="80000"/>
                      </a:schemeClr>
                    </a:solidFill>
                  </a:tcPr>
                </a:tc>
                <a:tc>
                  <a:txBody>
                    <a:bodyPr/>
                    <a:lstStyle/>
                    <a:p>
                      <a:r>
                        <a:rPr lang="en-GB" sz="1500" b="1" dirty="0" smtClean="0">
                          <a:latin typeface="Calibri" pitchFamily="34" charset="0"/>
                          <a:cs typeface="Calibri" pitchFamily="34" charset="0"/>
                        </a:rPr>
                        <a:t>Too many techniques trying to impress the user instead of a clear simple easy to use website</a:t>
                      </a:r>
                      <a:endParaRPr lang="en-GB" sz="15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latin typeface="Calibri" pitchFamily="34" charset="0"/>
                          <a:cs typeface="Calibri" pitchFamily="34" charset="0"/>
                        </a:rPr>
                        <a:t>Respond to messages and orders from your website quickly - Usually within 24 hours</a:t>
                      </a: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5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a:txBody>
                    <a:bodyPr/>
                    <a:lstStyle/>
                    <a:p>
                      <a:r>
                        <a:rPr lang="en-GB" sz="1500" b="1" dirty="0" smtClean="0">
                          <a:latin typeface="Calibri" pitchFamily="34" charset="0"/>
                          <a:cs typeface="Calibri" pitchFamily="34" charset="0"/>
                        </a:rPr>
                        <a:t>Give people a reason to come back by providing fresh content</a:t>
                      </a: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5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a:txBody>
                    <a:bodyPr/>
                    <a:lstStyle/>
                    <a:p>
                      <a:r>
                        <a:rPr lang="en-GB" sz="1500" b="1" dirty="0" smtClean="0">
                          <a:latin typeface="Calibri" pitchFamily="34" charset="0"/>
                          <a:cs typeface="Calibri" pitchFamily="34" charset="0"/>
                        </a:rPr>
                        <a:t>Explain who you are, what you do, why you do it, and how they can contact you on the home page</a:t>
                      </a: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5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(Websites)</a:t>
            </a:r>
            <a:endParaRPr lang="en-GB" sz="4000" dirty="0"/>
          </a:p>
        </p:txBody>
      </p:sp>
      <p:pic>
        <p:nvPicPr>
          <p:cNvPr id="13" name="Picture 12"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14" name="Round Same Side Corner Rectangle 13">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5" name="Round Same Side Corner Rectangle 14">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6" name="Round Same Side Corner Rectangle 15">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7" name="Round Same Side Corner Rectangle 16">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8" name="Round Same Side Corner Rectangle 17">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9" name="Round Same Side Corner Rectangle 18">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20" name="Round Same Side Corner Rectangle 19">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1" name="Round Same Side Corner Rectangle 20">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190985400"/>
              </p:ext>
            </p:extLst>
          </p:nvPr>
        </p:nvGraphicFramePr>
        <p:xfrm>
          <a:off x="179512" y="980728"/>
          <a:ext cx="8856983" cy="5303520"/>
        </p:xfrm>
        <a:graphic>
          <a:graphicData uri="http://schemas.openxmlformats.org/drawingml/2006/table">
            <a:tbl>
              <a:tblPr firstRow="1" bandRow="1">
                <a:tableStyleId>{5C22544A-7EE6-4342-B048-85BDC9FD1C3A}</a:tableStyleId>
              </a:tblPr>
              <a:tblGrid>
                <a:gridCol w="366663"/>
                <a:gridCol w="1683430"/>
                <a:gridCol w="470187"/>
                <a:gridCol w="2384315"/>
                <a:gridCol w="2122579"/>
                <a:gridCol w="1829809"/>
              </a:tblGrid>
              <a:tr h="928958">
                <a:tc gridSpan="2">
                  <a:txBody>
                    <a:bodyPr/>
                    <a:lstStyle/>
                    <a:p>
                      <a:r>
                        <a:rPr kumimoji="0" lang="en-GB" sz="1050" u="none" strike="noStrike" kern="1200" baseline="0" dirty="0" smtClean="0"/>
                        <a:t>Learning Outcome (LO) </a:t>
                      </a:r>
                    </a:p>
                    <a:p>
                      <a:r>
                        <a:rPr kumimoji="0" lang="en-GB" sz="1050" u="none" strike="noStrike" kern="1200" baseline="0" dirty="0" smtClean="0"/>
                        <a:t>The learner will:</a:t>
                      </a:r>
                      <a:endParaRPr kumimoji="0" lang="en-GB" sz="1050" b="0" i="0" u="none" strike="noStrike" kern="1200" baseline="0" dirty="0" smtClean="0">
                        <a:solidFill>
                          <a:schemeClr val="lt1"/>
                        </a:solidFill>
                        <a:latin typeface="+mn-lt"/>
                        <a:ea typeface="+mn-ea"/>
                        <a:cs typeface="+mn-cs"/>
                      </a:endParaRPr>
                    </a:p>
                  </a:txBody>
                  <a:tcPr/>
                </a:tc>
                <a:tc hMerge="1">
                  <a:txBody>
                    <a:bodyPr/>
                    <a:lstStyle/>
                    <a:p>
                      <a:endParaRPr lang="en-GB"/>
                    </a:p>
                  </a:txBody>
                  <a:tcPr/>
                </a:tc>
                <a:tc gridSpan="2">
                  <a:txBody>
                    <a:bodyPr/>
                    <a:lstStyle/>
                    <a:p>
                      <a:r>
                        <a:rPr kumimoji="0" lang="en-GB" sz="1050" u="none" strike="noStrike" kern="1200" baseline="0" dirty="0" smtClean="0"/>
                        <a:t>Pass </a:t>
                      </a:r>
                    </a:p>
                    <a:p>
                      <a:r>
                        <a:rPr kumimoji="0" lang="en-GB" sz="1050" u="none" strike="noStrike" kern="1200" baseline="0" dirty="0" smtClean="0"/>
                        <a:t>The assessment criteria are the pass requirements for this unit. </a:t>
                      </a:r>
                    </a:p>
                    <a:p>
                      <a:r>
                        <a:rPr kumimoji="0" lang="en-GB" sz="1050" u="none" strike="noStrike" kern="1200" baseline="0" dirty="0" smtClean="0"/>
                        <a:t>The learner can: </a:t>
                      </a:r>
                      <a:endParaRPr kumimoji="0" lang="en-GB" sz="1050" b="0" i="0" u="none" strike="noStrike" kern="1200" baseline="0" dirty="0" smtClean="0">
                        <a:solidFill>
                          <a:schemeClr val="lt1"/>
                        </a:solidFill>
                        <a:latin typeface="+mn-lt"/>
                        <a:ea typeface="+mn-ea"/>
                        <a:cs typeface="+mn-cs"/>
                      </a:endParaRPr>
                    </a:p>
                  </a:txBody>
                  <a:tcPr/>
                </a:tc>
                <a:tc hMerge="1">
                  <a:txBody>
                    <a:bodyPr/>
                    <a:lstStyle/>
                    <a:p>
                      <a:endParaRPr lang="en-GB"/>
                    </a:p>
                  </a:txBody>
                  <a:tcPr/>
                </a:tc>
                <a:tc>
                  <a:txBody>
                    <a:bodyPr/>
                    <a:lstStyle/>
                    <a:p>
                      <a:r>
                        <a:rPr kumimoji="0" lang="en-GB" sz="1050" u="none" strike="noStrike" kern="1200" baseline="0" dirty="0" smtClean="0"/>
                        <a:t>Merit </a:t>
                      </a:r>
                    </a:p>
                    <a:p>
                      <a:r>
                        <a:rPr kumimoji="0" lang="en-GB" sz="1050" u="none" strike="noStrike" kern="1200" baseline="0" dirty="0" smtClean="0"/>
                        <a:t>For merit the evidence must show that, in addition to the pass criteria, the learner is able to: </a:t>
                      </a:r>
                      <a:endParaRPr kumimoji="0" lang="en-GB" sz="1050" b="0" i="0" u="none" strike="noStrike" kern="1200" baseline="0" dirty="0" smtClean="0">
                        <a:solidFill>
                          <a:schemeClr val="lt1"/>
                        </a:solidFill>
                        <a:latin typeface="+mn-lt"/>
                        <a:ea typeface="+mn-ea"/>
                        <a:cs typeface="+mn-cs"/>
                      </a:endParaRPr>
                    </a:p>
                  </a:txBody>
                  <a:tcPr/>
                </a:tc>
                <a:tc>
                  <a:txBody>
                    <a:bodyPr/>
                    <a:lstStyle/>
                    <a:p>
                      <a:r>
                        <a:rPr kumimoji="0" lang="en-GB" sz="1050" u="none" strike="noStrike" kern="1200" baseline="0" dirty="0" smtClean="0"/>
                        <a:t>Distinction </a:t>
                      </a:r>
                    </a:p>
                    <a:p>
                      <a:r>
                        <a:rPr kumimoji="0" lang="en-GB" sz="1050" u="none" strike="noStrike" kern="1200" baseline="0" dirty="0" smtClean="0"/>
                        <a:t>For distinction the evidence must show that, in addition to the pass and merit criteria, the learner is able to: </a:t>
                      </a:r>
                      <a:endParaRPr kumimoji="0" lang="en-GB" sz="1050" b="0" i="0" u="none" strike="noStrike" kern="1200" baseline="0" dirty="0" smtClean="0">
                        <a:solidFill>
                          <a:schemeClr val="lt1"/>
                        </a:solidFill>
                        <a:latin typeface="+mn-lt"/>
                        <a:ea typeface="+mn-ea"/>
                        <a:cs typeface="+mn-cs"/>
                      </a:endParaRPr>
                    </a:p>
                  </a:txBody>
                  <a:tcPr/>
                </a:tc>
              </a:tr>
              <a:tr h="646232">
                <a:tc>
                  <a:txBody>
                    <a:bodyPr/>
                    <a:lstStyle/>
                    <a:p>
                      <a:pPr marL="0" algn="l" rtl="0" eaLnBrk="1" latinLnBrk="0" hangingPunct="1"/>
                      <a:r>
                        <a:rPr kumimoji="0" lang="en-GB" sz="1050" b="1" kern="1200" dirty="0" smtClean="0">
                          <a:solidFill>
                            <a:schemeClr val="dk1"/>
                          </a:solidFill>
                          <a:latin typeface="+mn-lt"/>
                          <a:ea typeface="+mn-ea"/>
                          <a:cs typeface="+mn-cs"/>
                        </a:rPr>
                        <a:t>1</a:t>
                      </a:r>
                      <a:endParaRPr kumimoji="0" lang="en-GB" sz="1050" b="1" kern="1200" dirty="0">
                        <a:solidFill>
                          <a:schemeClr val="dk1"/>
                        </a:solidFill>
                        <a:latin typeface="+mn-lt"/>
                        <a:ea typeface="+mn-ea"/>
                        <a:cs typeface="+mn-cs"/>
                      </a:endParaRPr>
                    </a:p>
                  </a:txBody>
                  <a:tcPr/>
                </a:tc>
                <a:tc>
                  <a:txBody>
                    <a:bodyPr/>
                    <a:lstStyle/>
                    <a:p>
                      <a:pPr marL="0" algn="l" rtl="0" eaLnBrk="1" latinLnBrk="0" hangingPunct="1"/>
                      <a:r>
                        <a:rPr kumimoji="0" lang="en-GB" sz="1050" kern="1200" dirty="0" smtClean="0">
                          <a:solidFill>
                            <a:schemeClr val="dk1"/>
                          </a:solidFill>
                          <a:latin typeface="+mn-lt"/>
                          <a:ea typeface="+mn-ea"/>
                          <a:cs typeface="+mn-cs"/>
                        </a:rPr>
                        <a:t>Know the technologies required for an e-commerce system </a:t>
                      </a:r>
                    </a:p>
                  </a:txBody>
                  <a:tcPr/>
                </a:tc>
                <a:tc>
                  <a:txBody>
                    <a:bodyPr/>
                    <a:lstStyle/>
                    <a:p>
                      <a:pPr marL="0" algn="l" rtl="0" eaLnBrk="1" latinLnBrk="0" hangingPunct="1"/>
                      <a:r>
                        <a:rPr kumimoji="0" lang="en-GB" sz="1050" b="1" kern="1200" dirty="0" smtClean="0">
                          <a:solidFill>
                            <a:schemeClr val="dk1"/>
                          </a:solidFill>
                          <a:latin typeface="+mn-lt"/>
                          <a:ea typeface="+mn-ea"/>
                          <a:cs typeface="+mn-cs"/>
                        </a:rPr>
                        <a:t>P1</a:t>
                      </a:r>
                      <a:endParaRPr kumimoji="0" lang="en-GB" sz="1050" b="1" kern="1200" dirty="0">
                        <a:solidFill>
                          <a:schemeClr val="dk1"/>
                        </a:solidFill>
                        <a:latin typeface="+mn-lt"/>
                        <a:ea typeface="+mn-ea"/>
                        <a:cs typeface="+mn-cs"/>
                      </a:endParaRPr>
                    </a:p>
                  </a:txBody>
                  <a:tcPr/>
                </a:tc>
                <a:tc>
                  <a:txBody>
                    <a:bodyPr/>
                    <a:lstStyle/>
                    <a:p>
                      <a:r>
                        <a:rPr kumimoji="0" lang="en-GB" sz="1050" kern="1200" dirty="0" smtClean="0">
                          <a:solidFill>
                            <a:schemeClr val="dk1"/>
                          </a:solidFill>
                          <a:latin typeface="+mn-lt"/>
                          <a:ea typeface="+mn-ea"/>
                          <a:cs typeface="+mn-cs"/>
                        </a:rPr>
                        <a:t>Explain the personal attributes valued by employers </a:t>
                      </a:r>
                    </a:p>
                  </a:txBody>
                  <a:tcPr/>
                </a:tc>
                <a:tc>
                  <a:txBody>
                    <a:bodyPr/>
                    <a:lstStyle/>
                    <a:p>
                      <a:r>
                        <a:rPr kumimoji="0" lang="en-GB" sz="1050" kern="1200" dirty="0" smtClean="0">
                          <a:solidFill>
                            <a:schemeClr val="dk1"/>
                          </a:solidFill>
                          <a:latin typeface="+mn-lt"/>
                          <a:ea typeface="+mn-ea"/>
                          <a:cs typeface="+mn-cs"/>
                        </a:rPr>
                        <a:t>M1 Explain the different personal skills that employers may require for specific IT job roles </a:t>
                      </a:r>
                    </a:p>
                  </a:txBody>
                  <a:tcPr/>
                </a:tc>
                <a:tc>
                  <a:txBody>
                    <a:bodyPr/>
                    <a:lstStyle/>
                    <a:p>
                      <a:pPr marL="0" algn="l" rtl="0" eaLnBrk="1" latinLnBrk="0" hangingPunct="1"/>
                      <a:endParaRPr kumimoji="0" lang="en-GB" sz="1050" kern="1200" dirty="0">
                        <a:solidFill>
                          <a:schemeClr val="dk1"/>
                        </a:solidFill>
                        <a:latin typeface="+mn-lt"/>
                        <a:ea typeface="+mn-ea"/>
                        <a:cs typeface="+mn-cs"/>
                      </a:endParaRPr>
                    </a:p>
                  </a:txBody>
                  <a:tcPr/>
                </a:tc>
              </a:tr>
              <a:tr h="363505">
                <a:tc rowSpan="3">
                  <a:txBody>
                    <a:bodyPr/>
                    <a:lstStyle/>
                    <a:p>
                      <a:r>
                        <a:rPr kumimoji="0" lang="en-GB" sz="1050" b="1" kern="1200" dirty="0" smtClean="0">
                          <a:solidFill>
                            <a:schemeClr val="dk1"/>
                          </a:solidFill>
                          <a:latin typeface="+mn-lt"/>
                          <a:ea typeface="+mn-ea"/>
                          <a:cs typeface="+mn-cs"/>
                        </a:rPr>
                        <a:t>2</a:t>
                      </a:r>
                      <a:endParaRPr kumimoji="0" lang="en-GB" sz="1050" b="1" kern="1200" dirty="0">
                        <a:solidFill>
                          <a:schemeClr val="dk1"/>
                        </a:solidFill>
                        <a:latin typeface="+mn-lt"/>
                        <a:ea typeface="+mn-ea"/>
                        <a:cs typeface="+mn-cs"/>
                      </a:endParaRPr>
                    </a:p>
                  </a:txBody>
                  <a:tcPr>
                    <a:solidFill>
                      <a:srgbClr val="FFC000"/>
                    </a:solidFill>
                  </a:tcPr>
                </a:tc>
                <a:tc rowSpan="3">
                  <a:txBody>
                    <a:bodyPr/>
                    <a:lstStyle/>
                    <a:p>
                      <a:r>
                        <a:rPr kumimoji="0" lang="en-GB" sz="1050" kern="1200" dirty="0" smtClean="0">
                          <a:solidFill>
                            <a:schemeClr val="dk1"/>
                          </a:solidFill>
                          <a:latin typeface="+mn-lt"/>
                          <a:ea typeface="+mn-ea"/>
                          <a:cs typeface="+mn-cs"/>
                        </a:rPr>
                        <a:t>Understand the principles of effective communication </a:t>
                      </a:r>
                    </a:p>
                  </a:txBody>
                  <a:tcPr>
                    <a:solidFill>
                      <a:srgbClr val="FFC000"/>
                    </a:solidFill>
                  </a:tcPr>
                </a:tc>
                <a:tc>
                  <a:txBody>
                    <a:bodyPr/>
                    <a:lstStyle/>
                    <a:p>
                      <a:r>
                        <a:rPr kumimoji="0" lang="en-GB" sz="1050" b="1" kern="1200" dirty="0" smtClean="0">
                          <a:solidFill>
                            <a:schemeClr val="dk1"/>
                          </a:solidFill>
                          <a:latin typeface="+mn-lt"/>
                          <a:ea typeface="+mn-ea"/>
                          <a:cs typeface="+mn-cs"/>
                        </a:rPr>
                        <a:t>P2</a:t>
                      </a:r>
                      <a:endParaRPr kumimoji="0" lang="en-GB" sz="1050" b="1" kern="1200" dirty="0">
                        <a:solidFill>
                          <a:schemeClr val="dk1"/>
                        </a:solidFill>
                        <a:latin typeface="+mn-lt"/>
                        <a:ea typeface="+mn-ea"/>
                        <a:cs typeface="+mn-cs"/>
                      </a:endParaRPr>
                    </a:p>
                  </a:txBody>
                  <a:tcPr>
                    <a:solidFill>
                      <a:srgbClr val="FFC000"/>
                    </a:solidFill>
                  </a:tcPr>
                </a:tc>
                <a:tc>
                  <a:txBody>
                    <a:bodyPr/>
                    <a:lstStyle/>
                    <a:p>
                      <a:r>
                        <a:rPr kumimoji="0" lang="en-GB" sz="1050" kern="1200" dirty="0" smtClean="0">
                          <a:solidFill>
                            <a:schemeClr val="dk1"/>
                          </a:solidFill>
                          <a:latin typeface="+mn-lt"/>
                          <a:ea typeface="+mn-ea"/>
                          <a:cs typeface="+mn-cs"/>
                        </a:rPr>
                        <a:t>Explain the principles of effective communication </a:t>
                      </a:r>
                    </a:p>
                  </a:txBody>
                  <a:tcPr>
                    <a:solidFill>
                      <a:srgbClr val="FFC000"/>
                    </a:solidFill>
                  </a:tcPr>
                </a:tc>
                <a:tc>
                  <a:txBody>
                    <a:bodyPr/>
                    <a:lstStyle/>
                    <a:p>
                      <a:endParaRPr kumimoji="0" lang="en-GB" sz="1050" kern="1200" dirty="0">
                        <a:solidFill>
                          <a:schemeClr val="dk1"/>
                        </a:solidFill>
                        <a:latin typeface="+mn-lt"/>
                        <a:ea typeface="+mn-ea"/>
                        <a:cs typeface="+mn-cs"/>
                      </a:endParaRPr>
                    </a:p>
                  </a:txBody>
                  <a:tcPr>
                    <a:solidFill>
                      <a:srgbClr val="FFC000"/>
                    </a:solidFill>
                  </a:tcPr>
                </a:tc>
                <a:tc>
                  <a:txBody>
                    <a:bodyPr/>
                    <a:lstStyle/>
                    <a:p>
                      <a:endParaRPr kumimoji="0" lang="en-GB" sz="1050" kern="1200" dirty="0" smtClean="0">
                        <a:solidFill>
                          <a:schemeClr val="dk1"/>
                        </a:solidFill>
                        <a:latin typeface="+mn-lt"/>
                        <a:ea typeface="+mn-ea"/>
                        <a:cs typeface="+mn-cs"/>
                      </a:endParaRPr>
                    </a:p>
                  </a:txBody>
                  <a:tcPr>
                    <a:solidFill>
                      <a:srgbClr val="FFC000"/>
                    </a:solidFill>
                  </a:tcPr>
                </a:tc>
              </a:tr>
              <a:tr h="504868">
                <a:tc vMerge="1">
                  <a:txBody>
                    <a:bodyPr/>
                    <a:lstStyle/>
                    <a:p>
                      <a:endParaRPr lang="en-GB"/>
                    </a:p>
                  </a:txBody>
                  <a:tcPr/>
                </a:tc>
                <a:tc vMerge="1">
                  <a:txBody>
                    <a:bodyPr/>
                    <a:lstStyle/>
                    <a:p>
                      <a:endParaRPr lang="en-GB"/>
                    </a:p>
                  </a:txBody>
                  <a:tcPr/>
                </a:tc>
                <a:tc>
                  <a:txBody>
                    <a:bodyPr/>
                    <a:lstStyle/>
                    <a:p>
                      <a:r>
                        <a:rPr kumimoji="0" lang="en-GB" sz="1050" b="1" kern="1200" dirty="0" smtClean="0">
                          <a:solidFill>
                            <a:schemeClr val="dk1"/>
                          </a:solidFill>
                          <a:latin typeface="+mn-lt"/>
                          <a:ea typeface="+mn-ea"/>
                          <a:cs typeface="+mn-cs"/>
                        </a:rPr>
                        <a:t>P3</a:t>
                      </a:r>
                      <a:endParaRPr kumimoji="0" lang="en-GB" sz="1050" b="1" kern="1200" dirty="0">
                        <a:solidFill>
                          <a:schemeClr val="dk1"/>
                        </a:solidFill>
                        <a:latin typeface="+mn-lt"/>
                        <a:ea typeface="+mn-ea"/>
                        <a:cs typeface="+mn-cs"/>
                      </a:endParaRPr>
                    </a:p>
                  </a:txBody>
                  <a:tcPr>
                    <a:solidFill>
                      <a:srgbClr val="FFC000"/>
                    </a:solidFill>
                  </a:tcPr>
                </a:tc>
                <a:tc>
                  <a:txBody>
                    <a:bodyPr/>
                    <a:lstStyle/>
                    <a:p>
                      <a:r>
                        <a:rPr kumimoji="0" lang="en-GB" sz="1050" kern="1200" dirty="0" smtClean="0">
                          <a:solidFill>
                            <a:schemeClr val="dk1"/>
                          </a:solidFill>
                          <a:latin typeface="+mn-lt"/>
                          <a:ea typeface="+mn-ea"/>
                          <a:cs typeface="+mn-cs"/>
                        </a:rPr>
                        <a:t>Discuss potential barriers to effective communication </a:t>
                      </a:r>
                    </a:p>
                  </a:txBody>
                  <a:tcPr>
                    <a:solidFill>
                      <a:srgbClr val="FFC000"/>
                    </a:solidFill>
                  </a:tcPr>
                </a:tc>
                <a:tc>
                  <a:txBody>
                    <a:bodyPr/>
                    <a:lstStyle/>
                    <a:p>
                      <a:endParaRPr kumimoji="0" lang="en-GB" sz="1050" kern="1200" dirty="0">
                        <a:solidFill>
                          <a:schemeClr val="dk1"/>
                        </a:solidFill>
                        <a:latin typeface="+mn-lt"/>
                        <a:ea typeface="+mn-ea"/>
                        <a:cs typeface="+mn-cs"/>
                      </a:endParaRPr>
                    </a:p>
                  </a:txBody>
                  <a:tcPr>
                    <a:solidFill>
                      <a:srgbClr val="FFC000"/>
                    </a:solidFill>
                  </a:tcPr>
                </a:tc>
                <a:tc>
                  <a:txBody>
                    <a:bodyPr/>
                    <a:lstStyle/>
                    <a:p>
                      <a:r>
                        <a:rPr kumimoji="0" lang="en-GB" sz="1050" kern="1200" dirty="0" smtClean="0">
                          <a:solidFill>
                            <a:schemeClr val="dk1"/>
                          </a:solidFill>
                          <a:latin typeface="+mn-lt"/>
                          <a:ea typeface="+mn-ea"/>
                          <a:cs typeface="+mn-cs"/>
                        </a:rPr>
                        <a:t>D1 Explain how some of the potential barriers can be reduced </a:t>
                      </a:r>
                    </a:p>
                  </a:txBody>
                  <a:tcPr>
                    <a:solidFill>
                      <a:srgbClr val="FFC000"/>
                    </a:solidFill>
                  </a:tcPr>
                </a:tc>
              </a:tr>
              <a:tr h="392069">
                <a:tc vMerge="1">
                  <a:txBody>
                    <a:bodyPr/>
                    <a:lstStyle/>
                    <a:p>
                      <a:endParaRPr lang="en-GB"/>
                    </a:p>
                  </a:txBody>
                  <a:tcPr/>
                </a:tc>
                <a:tc vMerge="1">
                  <a:txBody>
                    <a:bodyPr/>
                    <a:lstStyle/>
                    <a:p>
                      <a:endParaRPr lang="en-GB"/>
                    </a:p>
                  </a:txBody>
                  <a:tcPr/>
                </a:tc>
                <a:tc>
                  <a:txBody>
                    <a:bodyPr/>
                    <a:lstStyle/>
                    <a:p>
                      <a:r>
                        <a:rPr kumimoji="0" lang="en-GB" sz="1050" b="1" kern="1200" dirty="0" smtClean="0">
                          <a:solidFill>
                            <a:schemeClr val="dk1"/>
                          </a:solidFill>
                          <a:latin typeface="+mn-lt"/>
                          <a:ea typeface="+mn-ea"/>
                          <a:cs typeface="+mn-cs"/>
                        </a:rPr>
                        <a:t>P4</a:t>
                      </a:r>
                      <a:endParaRPr kumimoji="0" lang="en-GB" sz="1050" b="1" kern="1200" dirty="0">
                        <a:solidFill>
                          <a:schemeClr val="dk1"/>
                        </a:solidFill>
                        <a:latin typeface="+mn-lt"/>
                        <a:ea typeface="+mn-ea"/>
                        <a:cs typeface="+mn-cs"/>
                      </a:endParaRPr>
                    </a:p>
                  </a:txBody>
                  <a:tcPr>
                    <a:solidFill>
                      <a:srgbClr val="FFC000"/>
                    </a:solidFill>
                  </a:tcPr>
                </a:tc>
                <a:tc>
                  <a:txBody>
                    <a:bodyPr/>
                    <a:lstStyle/>
                    <a:p>
                      <a:r>
                        <a:rPr kumimoji="0" lang="en-GB" sz="1050" kern="1200" dirty="0" smtClean="0">
                          <a:solidFill>
                            <a:schemeClr val="dk1"/>
                          </a:solidFill>
                          <a:latin typeface="+mn-lt"/>
                          <a:ea typeface="+mn-ea"/>
                          <a:cs typeface="+mn-cs"/>
                        </a:rPr>
                        <a:t>Demonstrate a range of effective interpersonal skills </a:t>
                      </a:r>
                    </a:p>
                  </a:txBody>
                  <a:tcPr>
                    <a:solidFill>
                      <a:srgbClr val="FFC000"/>
                    </a:solidFill>
                  </a:tcPr>
                </a:tc>
                <a:tc>
                  <a:txBody>
                    <a:bodyPr/>
                    <a:lstStyle/>
                    <a:p>
                      <a:endParaRPr kumimoji="0" lang="en-GB" sz="1050" kern="1200" dirty="0">
                        <a:solidFill>
                          <a:schemeClr val="dk1"/>
                        </a:solidFill>
                        <a:latin typeface="+mn-lt"/>
                        <a:ea typeface="+mn-ea"/>
                        <a:cs typeface="+mn-cs"/>
                      </a:endParaRPr>
                    </a:p>
                  </a:txBody>
                  <a:tcPr>
                    <a:solidFill>
                      <a:srgbClr val="FFC000"/>
                    </a:solidFill>
                  </a:tcPr>
                </a:tc>
                <a:tc>
                  <a:txBody>
                    <a:bodyPr/>
                    <a:lstStyle/>
                    <a:p>
                      <a:endParaRPr kumimoji="0" lang="en-GB" sz="1050" kern="1200" dirty="0" smtClean="0">
                        <a:solidFill>
                          <a:schemeClr val="dk1"/>
                        </a:solidFill>
                        <a:latin typeface="+mn-lt"/>
                        <a:ea typeface="+mn-ea"/>
                        <a:cs typeface="+mn-cs"/>
                      </a:endParaRPr>
                    </a:p>
                  </a:txBody>
                  <a:tcPr>
                    <a:solidFill>
                      <a:srgbClr val="FFC000"/>
                    </a:solidFill>
                  </a:tcPr>
                </a:tc>
              </a:tr>
              <a:tr h="504868">
                <a:tc rowSpan="2">
                  <a:txBody>
                    <a:bodyPr/>
                    <a:lstStyle/>
                    <a:p>
                      <a:r>
                        <a:rPr kumimoji="0" lang="en-GB" sz="1050" b="1" kern="1200" dirty="0" smtClean="0">
                          <a:solidFill>
                            <a:schemeClr val="dk1"/>
                          </a:solidFill>
                          <a:latin typeface="+mn-lt"/>
                          <a:ea typeface="+mn-ea"/>
                          <a:cs typeface="+mn-cs"/>
                        </a:rPr>
                        <a:t>3</a:t>
                      </a:r>
                      <a:endParaRPr kumimoji="0" lang="en-GB" sz="1050" b="1" kern="1200" dirty="0">
                        <a:solidFill>
                          <a:schemeClr val="dk1"/>
                        </a:solidFill>
                        <a:latin typeface="+mn-lt"/>
                        <a:ea typeface="+mn-ea"/>
                        <a:cs typeface="+mn-cs"/>
                      </a:endParaRPr>
                    </a:p>
                  </a:txBody>
                  <a:tcPr/>
                </a:tc>
                <a:tc rowSpan="2">
                  <a:txBody>
                    <a:bodyPr/>
                    <a:lstStyle/>
                    <a:p>
                      <a:r>
                        <a:rPr kumimoji="0" lang="en-GB" sz="1050" kern="1200" dirty="0" smtClean="0">
                          <a:solidFill>
                            <a:schemeClr val="dk1"/>
                          </a:solidFill>
                          <a:latin typeface="+mn-lt"/>
                          <a:ea typeface="+mn-ea"/>
                          <a:cs typeface="+mn-cs"/>
                        </a:rPr>
                        <a:t>Be able to use IT to communicate effectively </a:t>
                      </a:r>
                    </a:p>
                  </a:txBody>
                  <a:tcPr/>
                </a:tc>
                <a:tc>
                  <a:txBody>
                    <a:bodyPr/>
                    <a:lstStyle/>
                    <a:p>
                      <a:r>
                        <a:rPr kumimoji="0" lang="en-GB" sz="1050" b="1" kern="1200" dirty="0" smtClean="0">
                          <a:solidFill>
                            <a:schemeClr val="dk1"/>
                          </a:solidFill>
                          <a:latin typeface="+mn-lt"/>
                          <a:ea typeface="+mn-ea"/>
                          <a:cs typeface="+mn-cs"/>
                        </a:rPr>
                        <a:t>P5</a:t>
                      </a:r>
                      <a:endParaRPr kumimoji="0" lang="en-GB" sz="1050" b="1" kern="1200" dirty="0">
                        <a:solidFill>
                          <a:schemeClr val="dk1"/>
                        </a:solidFill>
                        <a:latin typeface="+mn-lt"/>
                        <a:ea typeface="+mn-ea"/>
                        <a:cs typeface="+mn-cs"/>
                      </a:endParaRPr>
                    </a:p>
                  </a:txBody>
                  <a:tcPr/>
                </a:tc>
                <a:tc>
                  <a:txBody>
                    <a:bodyPr/>
                    <a:lstStyle/>
                    <a:p>
                      <a:r>
                        <a:rPr kumimoji="0" lang="en-GB" sz="1050" kern="1200" dirty="0" smtClean="0">
                          <a:solidFill>
                            <a:schemeClr val="dk1"/>
                          </a:solidFill>
                          <a:latin typeface="+mn-lt"/>
                          <a:ea typeface="+mn-ea"/>
                          <a:cs typeface="+mn-cs"/>
                        </a:rPr>
                        <a:t>Use IT to aid communications </a:t>
                      </a:r>
                    </a:p>
                  </a:txBody>
                  <a:tcPr/>
                </a:tc>
                <a:tc>
                  <a:txBody>
                    <a:bodyPr/>
                    <a:lstStyle/>
                    <a:p>
                      <a:r>
                        <a:rPr kumimoji="0" lang="en-GB" sz="1050" kern="1200" dirty="0" smtClean="0">
                          <a:solidFill>
                            <a:schemeClr val="dk1"/>
                          </a:solidFill>
                          <a:latin typeface="+mn-lt"/>
                          <a:ea typeface="+mn-ea"/>
                          <a:cs typeface="+mn-cs"/>
                        </a:rPr>
                        <a:t>M2 Explain the choices of the IT used </a:t>
                      </a:r>
                    </a:p>
                  </a:txBody>
                  <a:tcPr/>
                </a:tc>
                <a:tc>
                  <a:txBody>
                    <a:bodyPr/>
                    <a:lstStyle/>
                    <a:p>
                      <a:r>
                        <a:rPr kumimoji="0" lang="en-GB" sz="1050" kern="1200" dirty="0" smtClean="0">
                          <a:solidFill>
                            <a:schemeClr val="dk1"/>
                          </a:solidFill>
                          <a:latin typeface="+mn-lt"/>
                          <a:ea typeface="+mn-ea"/>
                          <a:cs typeface="+mn-cs"/>
                        </a:rPr>
                        <a:t>D2 Justify the use of the IT used to aid communication </a:t>
                      </a:r>
                      <a:endParaRPr kumimoji="0" lang="en-GB" sz="1050" kern="1200" dirty="0">
                        <a:solidFill>
                          <a:schemeClr val="dk1"/>
                        </a:solidFill>
                        <a:latin typeface="+mn-lt"/>
                        <a:ea typeface="+mn-ea"/>
                        <a:cs typeface="+mn-cs"/>
                      </a:endParaRPr>
                    </a:p>
                  </a:txBody>
                  <a:tcPr/>
                </a:tc>
              </a:tr>
              <a:tr h="504868">
                <a:tc vMerge="1">
                  <a:txBody>
                    <a:bodyPr/>
                    <a:lstStyle/>
                    <a:p>
                      <a:endParaRPr lang="en-GB"/>
                    </a:p>
                  </a:txBody>
                  <a:tcPr/>
                </a:tc>
                <a:tc vMerge="1">
                  <a:txBody>
                    <a:bodyPr/>
                    <a:lstStyle/>
                    <a:p>
                      <a:endParaRPr lang="en-GB"/>
                    </a:p>
                  </a:txBody>
                  <a:tcPr/>
                </a:tc>
                <a:tc>
                  <a:txBody>
                    <a:bodyPr/>
                    <a:lstStyle/>
                    <a:p>
                      <a:r>
                        <a:rPr kumimoji="0" lang="en-GB" sz="1050" b="1" kern="1200" dirty="0" smtClean="0">
                          <a:solidFill>
                            <a:schemeClr val="dk1"/>
                          </a:solidFill>
                          <a:latin typeface="+mn-lt"/>
                          <a:ea typeface="+mn-ea"/>
                          <a:cs typeface="+mn-cs"/>
                        </a:rPr>
                        <a:t>P6</a:t>
                      </a:r>
                      <a:endParaRPr kumimoji="0" lang="en-GB" sz="1050" b="1" kern="1200" dirty="0">
                        <a:solidFill>
                          <a:schemeClr val="dk1"/>
                        </a:solidFill>
                        <a:latin typeface="+mn-lt"/>
                        <a:ea typeface="+mn-ea"/>
                        <a:cs typeface="+mn-cs"/>
                      </a:endParaRPr>
                    </a:p>
                  </a:txBody>
                  <a:tcPr/>
                </a:tc>
                <a:tc>
                  <a:txBody>
                    <a:bodyPr/>
                    <a:lstStyle/>
                    <a:p>
                      <a:r>
                        <a:rPr kumimoji="0" lang="en-GB" sz="1050" kern="1200" dirty="0" smtClean="0">
                          <a:solidFill>
                            <a:schemeClr val="dk1"/>
                          </a:solidFill>
                          <a:latin typeface="+mn-lt"/>
                          <a:ea typeface="+mn-ea"/>
                          <a:cs typeface="+mn-cs"/>
                        </a:rPr>
                        <a:t>Communicate technical information to a specified audience </a:t>
                      </a:r>
                    </a:p>
                  </a:txBody>
                  <a:tcPr/>
                </a:tc>
                <a:tc>
                  <a:txBody>
                    <a:bodyPr/>
                    <a:lstStyle/>
                    <a:p>
                      <a:endParaRPr kumimoji="0" lang="en-GB" sz="1050" kern="1200" dirty="0" smtClean="0">
                        <a:solidFill>
                          <a:schemeClr val="dk1"/>
                        </a:solidFill>
                        <a:latin typeface="+mn-lt"/>
                        <a:ea typeface="+mn-ea"/>
                        <a:cs typeface="+mn-cs"/>
                      </a:endParaRPr>
                    </a:p>
                  </a:txBody>
                  <a:tcPr/>
                </a:tc>
                <a:tc>
                  <a:txBody>
                    <a:bodyPr/>
                    <a:lstStyle/>
                    <a:p>
                      <a:endParaRPr kumimoji="0" lang="en-GB" sz="1050" kern="1200" dirty="0">
                        <a:solidFill>
                          <a:schemeClr val="dk1"/>
                        </a:solidFill>
                        <a:latin typeface="+mn-lt"/>
                        <a:ea typeface="+mn-ea"/>
                        <a:cs typeface="+mn-cs"/>
                      </a:endParaRPr>
                    </a:p>
                  </a:txBody>
                  <a:tcPr/>
                </a:tc>
              </a:tr>
              <a:tr h="363505">
                <a:tc rowSpan="2">
                  <a:txBody>
                    <a:bodyPr/>
                    <a:lstStyle/>
                    <a:p>
                      <a:r>
                        <a:rPr kumimoji="0" lang="en-GB" sz="1050" b="1" kern="1200" dirty="0" smtClean="0">
                          <a:solidFill>
                            <a:schemeClr val="dk1"/>
                          </a:solidFill>
                          <a:latin typeface="+mn-lt"/>
                          <a:ea typeface="+mn-ea"/>
                          <a:cs typeface="+mn-cs"/>
                        </a:rPr>
                        <a:t>4</a:t>
                      </a:r>
                      <a:endParaRPr kumimoji="0" lang="en-GB" sz="1050" b="1" kern="1200" dirty="0">
                        <a:solidFill>
                          <a:schemeClr val="dk1"/>
                        </a:solidFill>
                        <a:latin typeface="+mn-lt"/>
                        <a:ea typeface="+mn-ea"/>
                        <a:cs typeface="+mn-cs"/>
                      </a:endParaRPr>
                    </a:p>
                  </a:txBody>
                  <a:tcPr/>
                </a:tc>
                <a:tc rowSpan="2">
                  <a:txBody>
                    <a:bodyPr/>
                    <a:lstStyle/>
                    <a:p>
                      <a:r>
                        <a:rPr kumimoji="0" lang="en-GB" sz="1050" kern="1200" dirty="0" smtClean="0">
                          <a:solidFill>
                            <a:schemeClr val="dk1"/>
                          </a:solidFill>
                          <a:latin typeface="+mn-lt"/>
                          <a:ea typeface="+mn-ea"/>
                          <a:cs typeface="+mn-cs"/>
                        </a:rPr>
                        <a:t>Be able to address personal development needs </a:t>
                      </a:r>
                    </a:p>
                  </a:txBody>
                  <a:tcPr/>
                </a:tc>
                <a:tc>
                  <a:txBody>
                    <a:bodyPr/>
                    <a:lstStyle/>
                    <a:p>
                      <a:r>
                        <a:rPr kumimoji="0" lang="en-GB" sz="1050" b="1" kern="1200" dirty="0" smtClean="0">
                          <a:solidFill>
                            <a:schemeClr val="dk1"/>
                          </a:solidFill>
                          <a:latin typeface="+mn-lt"/>
                          <a:ea typeface="+mn-ea"/>
                          <a:cs typeface="+mn-cs"/>
                        </a:rPr>
                        <a:t>P7</a:t>
                      </a:r>
                      <a:endParaRPr kumimoji="0" lang="en-GB" sz="1050" b="1" kern="1200" dirty="0">
                        <a:solidFill>
                          <a:schemeClr val="dk1"/>
                        </a:solidFill>
                        <a:latin typeface="+mn-lt"/>
                        <a:ea typeface="+mn-ea"/>
                        <a:cs typeface="+mn-cs"/>
                      </a:endParaRPr>
                    </a:p>
                  </a:txBody>
                  <a:tcPr/>
                </a:tc>
                <a:tc>
                  <a:txBody>
                    <a:bodyPr/>
                    <a:lstStyle/>
                    <a:p>
                      <a:r>
                        <a:rPr kumimoji="0" lang="en-GB" sz="1050" kern="1200" dirty="0" smtClean="0">
                          <a:solidFill>
                            <a:schemeClr val="dk1"/>
                          </a:solidFill>
                          <a:latin typeface="+mn-lt"/>
                          <a:ea typeface="+mn-ea"/>
                          <a:cs typeface="+mn-cs"/>
                        </a:rPr>
                        <a:t>Produce a personal development plan </a:t>
                      </a:r>
                    </a:p>
                  </a:txBody>
                  <a:tcPr/>
                </a:tc>
                <a:tc>
                  <a:txBody>
                    <a:bodyPr/>
                    <a:lstStyle/>
                    <a:p>
                      <a:endParaRPr kumimoji="0" lang="en-GB" sz="1050" kern="1200" dirty="0" smtClean="0">
                        <a:solidFill>
                          <a:schemeClr val="dk1"/>
                        </a:solidFill>
                        <a:latin typeface="+mn-lt"/>
                        <a:ea typeface="+mn-ea"/>
                        <a:cs typeface="+mn-cs"/>
                      </a:endParaRPr>
                    </a:p>
                  </a:txBody>
                  <a:tcPr/>
                </a:tc>
                <a:tc>
                  <a:txBody>
                    <a:bodyPr/>
                    <a:lstStyle/>
                    <a:p>
                      <a:endParaRPr kumimoji="0" lang="en-GB" sz="1050" kern="1200" dirty="0">
                        <a:solidFill>
                          <a:schemeClr val="dk1"/>
                        </a:solidFill>
                        <a:latin typeface="+mn-lt"/>
                        <a:ea typeface="+mn-ea"/>
                        <a:cs typeface="+mn-cs"/>
                      </a:endParaRPr>
                    </a:p>
                  </a:txBody>
                  <a:tcPr/>
                </a:tc>
              </a:tr>
              <a:tr h="504868">
                <a:tc vMerge="1">
                  <a:txBody>
                    <a:bodyPr/>
                    <a:lstStyle/>
                    <a:p>
                      <a:endParaRPr lang="en-GB"/>
                    </a:p>
                  </a:txBody>
                  <a:tcPr/>
                </a:tc>
                <a:tc vMerge="1">
                  <a:txBody>
                    <a:bodyPr/>
                    <a:lstStyle/>
                    <a:p>
                      <a:endParaRPr lang="en-GB"/>
                    </a:p>
                  </a:txBody>
                  <a:tcPr/>
                </a:tc>
                <a:tc>
                  <a:txBody>
                    <a:bodyPr/>
                    <a:lstStyle/>
                    <a:p>
                      <a:r>
                        <a:rPr kumimoji="0" lang="en-GB" sz="1050" b="1" kern="1200" dirty="0" smtClean="0">
                          <a:solidFill>
                            <a:schemeClr val="dk1"/>
                          </a:solidFill>
                          <a:latin typeface="+mn-lt"/>
                          <a:ea typeface="+mn-ea"/>
                          <a:cs typeface="+mn-cs"/>
                        </a:rPr>
                        <a:t>P8</a:t>
                      </a:r>
                      <a:endParaRPr kumimoji="0" lang="en-GB" sz="1050" b="1" kern="1200" dirty="0">
                        <a:solidFill>
                          <a:schemeClr val="dk1"/>
                        </a:solidFill>
                        <a:latin typeface="+mn-lt"/>
                        <a:ea typeface="+mn-ea"/>
                        <a:cs typeface="+mn-cs"/>
                      </a:endParaRPr>
                    </a:p>
                  </a:txBody>
                  <a:tcPr/>
                </a:tc>
                <a:tc>
                  <a:txBody>
                    <a:bodyPr/>
                    <a:lstStyle/>
                    <a:p>
                      <a:r>
                        <a:rPr kumimoji="0" lang="en-GB" sz="1050" kern="1200" dirty="0" smtClean="0">
                          <a:solidFill>
                            <a:schemeClr val="dk1"/>
                          </a:solidFill>
                          <a:latin typeface="+mn-lt"/>
                          <a:ea typeface="+mn-ea"/>
                          <a:cs typeface="+mn-cs"/>
                        </a:rPr>
                        <a:t>Follow a personal development plan </a:t>
                      </a:r>
                    </a:p>
                  </a:txBody>
                  <a:tcPr/>
                </a:tc>
                <a:tc>
                  <a:txBody>
                    <a:bodyPr/>
                    <a:lstStyle/>
                    <a:p>
                      <a:r>
                        <a:rPr kumimoji="0" lang="en-GB" sz="1050" kern="1200" dirty="0" smtClean="0">
                          <a:solidFill>
                            <a:schemeClr val="dk1"/>
                          </a:solidFill>
                          <a:latin typeface="+mn-lt"/>
                          <a:ea typeface="+mn-ea"/>
                          <a:cs typeface="+mn-cs"/>
                        </a:rPr>
                        <a:t>M3 Identify primary areas for improvement and how these will be achieved </a:t>
                      </a:r>
                      <a:endParaRPr kumimoji="0" lang="en-GB" sz="1050" kern="1200" dirty="0">
                        <a:solidFill>
                          <a:schemeClr val="dk1"/>
                        </a:solidFill>
                        <a:latin typeface="+mn-lt"/>
                        <a:ea typeface="+mn-ea"/>
                        <a:cs typeface="+mn-cs"/>
                      </a:endParaRPr>
                    </a:p>
                  </a:txBody>
                  <a:tcPr/>
                </a:tc>
                <a:tc>
                  <a:txBody>
                    <a:bodyPr/>
                    <a:lstStyle/>
                    <a:p>
                      <a:endParaRPr kumimoji="0" lang="en-GB" sz="1050" kern="1200" dirty="0" smtClean="0">
                        <a:solidFill>
                          <a:schemeClr val="dk1"/>
                        </a:solidFill>
                        <a:latin typeface="+mn-lt"/>
                        <a:ea typeface="+mn-ea"/>
                        <a:cs typeface="+mn-cs"/>
                      </a:endParaRPr>
                    </a:p>
                  </a:txBody>
                  <a:tcPr/>
                </a:tc>
              </a:tr>
            </a:tbl>
          </a:graphicData>
        </a:graphic>
      </p:graphicFrame>
      <p:sp>
        <p:nvSpPr>
          <p:cNvPr id="3" name="Title 2"/>
          <p:cNvSpPr>
            <a:spLocks noGrp="1"/>
          </p:cNvSpPr>
          <p:nvPr>
            <p:ph type="title"/>
          </p:nvPr>
        </p:nvSpPr>
        <p:spPr>
          <a:xfrm>
            <a:off x="230832" y="404664"/>
            <a:ext cx="8733656" cy="504056"/>
          </a:xfrm>
        </p:spPr>
        <p:txBody>
          <a:bodyPr>
            <a:noAutofit/>
          </a:bodyPr>
          <a:lstStyle/>
          <a:p>
            <a:r>
              <a:rPr lang="en-GB" sz="3600" dirty="0" smtClean="0"/>
              <a:t>LO2 </a:t>
            </a:r>
            <a:r>
              <a:rPr lang="en-GB" sz="3600" dirty="0" smtClean="0"/>
              <a:t>- Assessment Criteria</a:t>
            </a:r>
            <a:endParaRPr lang="en-GB" sz="3600" dirty="0"/>
          </a:p>
        </p:txBody>
      </p:sp>
    </p:spTree>
    <p:extLst>
      <p:ext uri="{BB962C8B-B14F-4D97-AF65-F5344CB8AC3E}">
        <p14:creationId xmlns:p14="http://schemas.microsoft.com/office/powerpoint/2010/main" val="16566561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556792"/>
            <a:ext cx="8784976" cy="4569182"/>
          </a:xfrm>
        </p:spPr>
        <p:txBody>
          <a:bodyPr>
            <a:noAutofit/>
          </a:bodyPr>
          <a:lstStyle/>
          <a:p>
            <a:pPr marL="0" indent="0">
              <a:buNone/>
            </a:pPr>
            <a:r>
              <a:rPr lang="en-GB" sz="2000" b="1" dirty="0" smtClean="0"/>
              <a:t>Purpose - </a:t>
            </a:r>
            <a:r>
              <a:rPr lang="en-GB" sz="1800" dirty="0" smtClean="0"/>
              <a:t>The purpose of email is a way of communicating in an easier and faster way. You can communicate through emails with customers or business partners. To use your email account you have to have an internet connection, otherwise this won’t work. This can either be used for personal reasons or in a business.</a:t>
            </a:r>
          </a:p>
          <a:p>
            <a:pPr marL="0" indent="0">
              <a:buNone/>
            </a:pPr>
            <a:r>
              <a:rPr lang="en-GB" sz="2000" b="1" dirty="0" smtClean="0"/>
              <a:t>Message - </a:t>
            </a:r>
            <a:r>
              <a:rPr lang="en-GB" sz="1800" dirty="0" smtClean="0"/>
              <a:t>What email may be used for with businesses is to communicate with other business partners to talk about maybe a document that they are both doing, or they could email their boss with work that they have finished which they have asked to see. Another thing that they would use email for was to send new deals that have came out in their business, they can then email customers to let them know of this.</a:t>
            </a:r>
          </a:p>
          <a:p>
            <a:pPr marL="0" indent="0">
              <a:buNone/>
            </a:pPr>
            <a:r>
              <a:rPr lang="en-GB" sz="2000" b="1" dirty="0" smtClean="0"/>
              <a:t>Medium - </a:t>
            </a:r>
            <a:r>
              <a:rPr lang="en-GB" sz="1800" dirty="0" smtClean="0"/>
              <a:t>With emails you always use an electronic system. You can include attachments onto your email, this is used when for example is when you boss might want to see how you are getting on with a specific document so you can put it in an attachment to show your boss of the progress you are making.</a:t>
            </a:r>
          </a:p>
          <a:p>
            <a:r>
              <a:rPr lang="en-GB" sz="1800" dirty="0" smtClean="0"/>
              <a:t>With emails you can also type the information your want to tell the audience you are sending to, to shorten the length of the email, because if it is long (essay format) and it 		is something important you want to tell the person then use bullet 				points to make sure they focus on the key areas.</a:t>
            </a:r>
          </a:p>
          <a:p>
            <a:pPr marL="0" indent="0">
              <a:buNone/>
            </a:pPr>
            <a:endParaRPr lang="en-GB" sz="1800" dirty="0" smtClean="0"/>
          </a:p>
        </p:txBody>
      </p:sp>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a:t>
            </a:r>
            <a:r>
              <a:rPr lang="en-GB" sz="4000" dirty="0" err="1" smtClean="0"/>
              <a:t>eMails</a:t>
            </a:r>
            <a:r>
              <a:rPr lang="en-GB" sz="4000" dirty="0" smtClean="0"/>
              <a:t>)</a:t>
            </a:r>
            <a:endParaRPr lang="en-GB" sz="4000" dirty="0"/>
          </a:p>
        </p:txBody>
      </p:sp>
      <p:pic>
        <p:nvPicPr>
          <p:cNvPr id="8" name="Picture 7"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13" name="Round Same Side Corner Rectangle 12">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4" name="Round Same Side Corner Rectangle 13">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5" name="Round Same Side Corner Rectangle 14">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6" name="Round Same Side Corner Rectangle 15">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7" name="Round Same Side Corner Rectangle 16">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8" name="Round Same Side Corner Rectangle 17">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9" name="Round Same Side Corner Rectangle 18">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0" name="Round Same Side Corner Rectangle 19">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556792"/>
            <a:ext cx="8784976" cy="4569182"/>
          </a:xfrm>
        </p:spPr>
        <p:txBody>
          <a:bodyPr>
            <a:noAutofit/>
          </a:bodyPr>
          <a:lstStyle/>
          <a:p>
            <a:pPr marL="0" indent="0">
              <a:buNone/>
            </a:pPr>
            <a:r>
              <a:rPr lang="en-GB" sz="2000" b="1" dirty="0" smtClean="0"/>
              <a:t>Style and Delivery - </a:t>
            </a:r>
            <a:r>
              <a:rPr lang="en-GB" sz="1800" dirty="0" smtClean="0"/>
              <a:t>Emails are kept quite simple, and you don’t input images onto the actual email or put in backgrounds, but on the other hand if an image is needed to be sent to the receiver you can just attach them in an attachment to the email. </a:t>
            </a:r>
          </a:p>
          <a:p>
            <a:r>
              <a:rPr lang="en-GB" sz="1800" dirty="0" smtClean="0"/>
              <a:t>With emails you can choose what font you would like, normally you would pick a font that is easy to read. Normally you can put a signature on the bottom of all emails by changing this in the settings; this can be with your name so the person on the receiving end of the email fully understands who is emailing them. </a:t>
            </a:r>
          </a:p>
          <a:p>
            <a:endParaRPr lang="en-GB" sz="1800" dirty="0"/>
          </a:p>
        </p:txBody>
      </p:sp>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a:t>
            </a:r>
            <a:r>
              <a:rPr lang="en-GB" sz="4000" dirty="0" err="1" smtClean="0"/>
              <a:t>eMails</a:t>
            </a:r>
            <a:r>
              <a:rPr lang="en-GB" sz="4000" dirty="0" smtClean="0"/>
              <a:t>)</a:t>
            </a:r>
            <a:endParaRPr lang="en-GB" sz="4000" dirty="0"/>
          </a:p>
        </p:txBody>
      </p:sp>
      <p:pic>
        <p:nvPicPr>
          <p:cNvPr id="9" name="Picture 8"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13" name="Round Same Side Corner Rectangle 12">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4" name="Round Same Side Corner Rectangle 13">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5" name="Round Same Side Corner Rectangle 14">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6" name="Round Same Side Corner Rectangle 15">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7" name="Round Same Side Corner Rectangle 16">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8" name="Round Same Side Corner Rectangle 17">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9" name="Round Same Side Corner Rectangle 18">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0" name="Round Same Side Corner Rectangle 19">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nvPr>
        </p:nvGraphicFramePr>
        <p:xfrm>
          <a:off x="179512" y="1484784"/>
          <a:ext cx="8784976" cy="4526280"/>
        </p:xfrm>
        <a:graphic>
          <a:graphicData uri="http://schemas.openxmlformats.org/drawingml/2006/table">
            <a:tbl>
              <a:tblPr firstRow="1" bandRow="1">
                <a:tableStyleId>{5C22544A-7EE6-4342-B048-85BDC9FD1C3A}</a:tableStyleId>
              </a:tblPr>
              <a:tblGrid>
                <a:gridCol w="4392488"/>
                <a:gridCol w="4392488"/>
              </a:tblGrid>
              <a:tr h="370840">
                <a:tc>
                  <a:txBody>
                    <a:bodyPr/>
                    <a:lstStyle/>
                    <a:p>
                      <a:pPr algn="ctr"/>
                      <a:r>
                        <a:rPr lang="en-GB" sz="2000" b="1" dirty="0" smtClean="0">
                          <a:solidFill>
                            <a:schemeClr val="tx1"/>
                          </a:solidFill>
                          <a:latin typeface="Calibri" pitchFamily="34" charset="0"/>
                          <a:cs typeface="Calibri" pitchFamily="34" charset="0"/>
                        </a:rPr>
                        <a:t>Good Practice</a:t>
                      </a:r>
                      <a:endParaRPr lang="en-GB" sz="20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chemeClr val="tx1"/>
                          </a:solidFill>
                          <a:latin typeface="Calibri" pitchFamily="34" charset="0"/>
                          <a:cs typeface="Calibri" pitchFamily="34" charset="0"/>
                        </a:rPr>
                        <a:t>Common Mistakes</a:t>
                      </a:r>
                    </a:p>
                  </a:txBody>
                  <a:tcPr anchor="ctr">
                    <a:solidFill>
                      <a:schemeClr val="tx2">
                        <a:lumMod val="20000"/>
                        <a:lumOff val="80000"/>
                      </a:schemeClr>
                    </a:solidFill>
                  </a:tcPr>
                </a:tc>
              </a:tr>
              <a:tr h="370840">
                <a:tc>
                  <a:txBody>
                    <a:bodyPr/>
                    <a:lstStyle/>
                    <a:p>
                      <a:r>
                        <a:rPr kumimoji="0" lang="en-GB" sz="1500" b="1" kern="1200" dirty="0" smtClean="0">
                          <a:solidFill>
                            <a:schemeClr val="dk1"/>
                          </a:solidFill>
                          <a:latin typeface="Calibri" pitchFamily="34" charset="0"/>
                          <a:ea typeface="+mn-ea"/>
                          <a:cs typeface="Calibri" pitchFamily="34" charset="0"/>
                        </a:rPr>
                        <a:t>Make them short and snappy so that you don’t bore the person who is receiving the email</a:t>
                      </a:r>
                    </a:p>
                  </a:txBody>
                  <a:tcPr anchor="ctr">
                    <a:solidFill>
                      <a:schemeClr val="tx2">
                        <a:lumMod val="20000"/>
                        <a:lumOff val="8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500" b="1" kern="1200" dirty="0" smtClean="0">
                          <a:solidFill>
                            <a:schemeClr val="dk1"/>
                          </a:solidFill>
                          <a:latin typeface="Calibri" pitchFamily="34" charset="0"/>
                          <a:ea typeface="+mn-ea"/>
                          <a:cs typeface="Calibri" pitchFamily="34" charset="0"/>
                        </a:rPr>
                        <a:t>Text Style used can be hard to understand what the text is saying, also sometimes the font may be made too little for the reader to be able to read, and finally some people may make their font too big, this can look too unprofessional towards the reader.</a:t>
                      </a:r>
                      <a:endParaRPr lang="en-GB" sz="1500" b="1" dirty="0" smtClean="0">
                        <a:latin typeface="Calibri" pitchFamily="34" charset="0"/>
                        <a:cs typeface="Calibri" pitchFamily="34" charset="0"/>
                      </a:endParaRP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500" b="1" kern="1200" dirty="0" smtClean="0">
                          <a:solidFill>
                            <a:schemeClr val="dk1"/>
                          </a:solidFill>
                          <a:latin typeface="Calibri" pitchFamily="34" charset="0"/>
                          <a:ea typeface="+mn-ea"/>
                          <a:cs typeface="Calibri" pitchFamily="34" charset="0"/>
                        </a:rPr>
                        <a:t>Has an appropriate title that links to what you are talking about in the email</a:t>
                      </a:r>
                    </a:p>
                  </a:txBody>
                  <a:tcPr anchor="ctr">
                    <a:solidFill>
                      <a:schemeClr val="tx2">
                        <a:lumMod val="20000"/>
                        <a:lumOff val="80000"/>
                      </a:schemeClr>
                    </a:solidFill>
                  </a:tcPr>
                </a:tc>
                <a:tc vMerge="1">
                  <a:txBody>
                    <a:bodyPr/>
                    <a:lstStyle/>
                    <a:p>
                      <a:endParaRPr kumimoji="0" lang="en-GB" sz="1500" kern="1200" dirty="0" smtClean="0">
                        <a:solidFill>
                          <a:schemeClr val="dk1"/>
                        </a:solidFill>
                        <a:latin typeface="Calibri" pitchFamily="34" charset="0"/>
                        <a:ea typeface="+mn-ea"/>
                        <a:cs typeface="Calibri" pitchFamily="34" charset="0"/>
                      </a:endParaRP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500" b="1" kern="1200" dirty="0" smtClean="0">
                          <a:solidFill>
                            <a:schemeClr val="dk1"/>
                          </a:solidFill>
                          <a:latin typeface="Calibri" pitchFamily="34" charset="0"/>
                          <a:ea typeface="+mn-ea"/>
                          <a:cs typeface="Calibri" pitchFamily="34" charset="0"/>
                        </a:rPr>
                        <a:t>Use of a</a:t>
                      </a:r>
                      <a:r>
                        <a:rPr kumimoji="0" lang="en-GB" sz="1500" b="1" kern="1200" baseline="0" dirty="0" smtClean="0">
                          <a:solidFill>
                            <a:schemeClr val="dk1"/>
                          </a:solidFill>
                          <a:latin typeface="Calibri" pitchFamily="34" charset="0"/>
                          <a:ea typeface="+mn-ea"/>
                          <a:cs typeface="Calibri" pitchFamily="34" charset="0"/>
                        </a:rPr>
                        <a:t> </a:t>
                      </a:r>
                      <a:r>
                        <a:rPr kumimoji="0" lang="en-GB" sz="1500" b="1" kern="1200" dirty="0" smtClean="0">
                          <a:solidFill>
                            <a:schemeClr val="dk1"/>
                          </a:solidFill>
                          <a:latin typeface="Calibri" pitchFamily="34" charset="0"/>
                          <a:ea typeface="+mn-ea"/>
                          <a:cs typeface="Calibri" pitchFamily="34" charset="0"/>
                        </a:rPr>
                        <a:t>signature</a:t>
                      </a:r>
                    </a:p>
                  </a:txBody>
                  <a:tcPr anchor="ctr">
                    <a:solidFill>
                      <a:schemeClr val="tx2">
                        <a:lumMod val="20000"/>
                        <a:lumOff val="80000"/>
                      </a:schemeClr>
                    </a:solidFill>
                  </a:tcPr>
                </a:tc>
                <a:tc>
                  <a:txBody>
                    <a:bodyPr/>
                    <a:lstStyle/>
                    <a:p>
                      <a:r>
                        <a:rPr kumimoji="0" lang="en-GB" sz="1500" b="1" kern="1200" dirty="0" smtClean="0">
                          <a:solidFill>
                            <a:schemeClr val="dk1"/>
                          </a:solidFill>
                          <a:latin typeface="Calibri" pitchFamily="34" charset="0"/>
                          <a:ea typeface="+mn-ea"/>
                          <a:cs typeface="Calibri" pitchFamily="34" charset="0"/>
                        </a:rPr>
                        <a:t>Not using a spell-checker</a:t>
                      </a: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500" b="1" kern="1200" dirty="0" smtClean="0">
                          <a:solidFill>
                            <a:schemeClr val="dk1"/>
                          </a:solidFill>
                          <a:latin typeface="Calibri" pitchFamily="34" charset="0"/>
                          <a:ea typeface="+mn-ea"/>
                          <a:cs typeface="Calibri" pitchFamily="34" charset="0"/>
                        </a:rPr>
                        <a:t>Make use of bullet-point</a:t>
                      </a:r>
                      <a:r>
                        <a:rPr kumimoji="0" lang="en-GB" sz="1500" b="1" kern="1200" baseline="0" dirty="0" smtClean="0">
                          <a:solidFill>
                            <a:schemeClr val="dk1"/>
                          </a:solidFill>
                          <a:latin typeface="Calibri" pitchFamily="34" charset="0"/>
                          <a:ea typeface="+mn-ea"/>
                          <a:cs typeface="Calibri" pitchFamily="34" charset="0"/>
                        </a:rPr>
                        <a:t> list to identify specific areas of interest</a:t>
                      </a:r>
                      <a:endParaRPr lang="en-GB" sz="15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500" b="1" kern="1200" dirty="0" smtClean="0">
                          <a:solidFill>
                            <a:schemeClr val="dk1"/>
                          </a:solidFill>
                          <a:latin typeface="Calibri" pitchFamily="34" charset="0"/>
                          <a:ea typeface="+mn-ea"/>
                          <a:cs typeface="Calibri" pitchFamily="34" charset="0"/>
                        </a:rPr>
                        <a:t>Language used</a:t>
                      </a:r>
                      <a:endParaRPr lang="en-GB" sz="1500" b="1" dirty="0" smtClean="0">
                        <a:latin typeface="Calibri" pitchFamily="34" charset="0"/>
                        <a:cs typeface="Calibri" pitchFamily="34" charset="0"/>
                      </a:endParaRP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500" b="1" kern="1200" dirty="0" smtClean="0">
                          <a:solidFill>
                            <a:schemeClr val="dk1"/>
                          </a:solidFill>
                          <a:latin typeface="Calibri" pitchFamily="34" charset="0"/>
                          <a:ea typeface="+mn-ea"/>
                          <a:cs typeface="Calibri" pitchFamily="34" charset="0"/>
                        </a:rPr>
                        <a:t>Use attachments that expand on topics</a:t>
                      </a:r>
                      <a:r>
                        <a:rPr kumimoji="0" lang="en-GB" sz="1500" b="1" kern="1200" baseline="0" dirty="0" smtClean="0">
                          <a:solidFill>
                            <a:schemeClr val="dk1"/>
                          </a:solidFill>
                          <a:latin typeface="Calibri" pitchFamily="34" charset="0"/>
                          <a:ea typeface="+mn-ea"/>
                          <a:cs typeface="Calibri" pitchFamily="34" charset="0"/>
                        </a:rPr>
                        <a:t> discussed</a:t>
                      </a: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500" b="1" kern="1200" dirty="0" err="1" smtClean="0">
                          <a:solidFill>
                            <a:schemeClr val="dk1"/>
                          </a:solidFill>
                          <a:latin typeface="Calibri" pitchFamily="34" charset="0"/>
                          <a:ea typeface="+mn-ea"/>
                          <a:cs typeface="Calibri" pitchFamily="34" charset="0"/>
                        </a:rPr>
                        <a:t>eMail</a:t>
                      </a:r>
                      <a:r>
                        <a:rPr kumimoji="0" lang="en-GB" sz="1500" b="1" kern="1200" dirty="0" smtClean="0">
                          <a:solidFill>
                            <a:schemeClr val="dk1"/>
                          </a:solidFill>
                          <a:latin typeface="Calibri" pitchFamily="34" charset="0"/>
                          <a:ea typeface="+mn-ea"/>
                          <a:cs typeface="Calibri" pitchFamily="34" charset="0"/>
                        </a:rPr>
                        <a:t> is too long </a:t>
                      </a:r>
                    </a:p>
                  </a:txBody>
                  <a:tcPr anchor="ctr">
                    <a:solidFill>
                      <a:schemeClr val="tx2">
                        <a:lumMod val="20000"/>
                        <a:lumOff val="80000"/>
                      </a:schemeClr>
                    </a:solidFill>
                  </a:tcPr>
                </a:tc>
              </a:tr>
              <a:tr h="370840">
                <a:tc>
                  <a:txBody>
                    <a:bodyPr/>
                    <a:lstStyle/>
                    <a:p>
                      <a:r>
                        <a:rPr kumimoji="0" lang="en-GB" sz="1500" b="1" kern="1200" dirty="0" smtClean="0">
                          <a:solidFill>
                            <a:schemeClr val="dk1"/>
                          </a:solidFill>
                          <a:latin typeface="Calibri" pitchFamily="34" charset="0"/>
                          <a:ea typeface="+mn-ea"/>
                          <a:cs typeface="Calibri" pitchFamily="34" charset="0"/>
                        </a:rPr>
                        <a:t>Make them short and snappy so that you don’t bore the person who is receiving the email</a:t>
                      </a:r>
                    </a:p>
                  </a:txBody>
                  <a:tcPr anchor="ctr">
                    <a:solidFill>
                      <a:schemeClr val="tx2">
                        <a:lumMod val="20000"/>
                        <a:lumOff val="8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500" b="1" kern="1200" dirty="0" smtClean="0">
                          <a:solidFill>
                            <a:schemeClr val="dk1"/>
                          </a:solidFill>
                          <a:latin typeface="Calibri" pitchFamily="34" charset="0"/>
                          <a:ea typeface="+mn-ea"/>
                          <a:cs typeface="Calibri" pitchFamily="34" charset="0"/>
                        </a:rPr>
                        <a:t>Text Style used can be hard to understand what the text is saying, also sometimes the font may be made too little for the reader to be able to read, and finally some people may make their font too big, this can look too unprofessional towards the reader.</a:t>
                      </a:r>
                      <a:endParaRPr lang="en-GB" sz="1500" b="1" dirty="0" smtClean="0">
                        <a:latin typeface="Calibri" pitchFamily="34" charset="0"/>
                        <a:cs typeface="Calibri" pitchFamily="34" charset="0"/>
                      </a:endParaRP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500" b="1" kern="1200" dirty="0" smtClean="0">
                          <a:solidFill>
                            <a:schemeClr val="dk1"/>
                          </a:solidFill>
                          <a:latin typeface="Calibri" pitchFamily="34" charset="0"/>
                          <a:ea typeface="+mn-ea"/>
                          <a:cs typeface="Calibri" pitchFamily="34" charset="0"/>
                        </a:rPr>
                        <a:t>Has an appropriate title that links to what you are talking about in the email</a:t>
                      </a:r>
                    </a:p>
                  </a:txBody>
                  <a:tcPr anchor="ctr">
                    <a:solidFill>
                      <a:schemeClr val="tx2">
                        <a:lumMod val="20000"/>
                        <a:lumOff val="80000"/>
                      </a:schemeClr>
                    </a:solidFill>
                  </a:tcPr>
                </a:tc>
                <a:tc vMerge="1">
                  <a:txBody>
                    <a:bodyPr/>
                    <a:lstStyle/>
                    <a:p>
                      <a:endParaRPr kumimoji="0" lang="en-GB" sz="1500" kern="1200" dirty="0" smtClean="0">
                        <a:solidFill>
                          <a:schemeClr val="dk1"/>
                        </a:solidFill>
                        <a:latin typeface="Calibri" pitchFamily="34" charset="0"/>
                        <a:ea typeface="+mn-ea"/>
                        <a:cs typeface="Calibri" pitchFamily="34" charset="0"/>
                      </a:endParaRP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500" b="1" kern="1200" dirty="0" smtClean="0">
                          <a:solidFill>
                            <a:schemeClr val="dk1"/>
                          </a:solidFill>
                          <a:latin typeface="Calibri" pitchFamily="34" charset="0"/>
                          <a:ea typeface="+mn-ea"/>
                          <a:cs typeface="Calibri" pitchFamily="34" charset="0"/>
                        </a:rPr>
                        <a:t>Use of a</a:t>
                      </a:r>
                      <a:r>
                        <a:rPr kumimoji="0" lang="en-GB" sz="1500" b="1" kern="1200" baseline="0" dirty="0" smtClean="0">
                          <a:solidFill>
                            <a:schemeClr val="dk1"/>
                          </a:solidFill>
                          <a:latin typeface="Calibri" pitchFamily="34" charset="0"/>
                          <a:ea typeface="+mn-ea"/>
                          <a:cs typeface="Calibri" pitchFamily="34" charset="0"/>
                        </a:rPr>
                        <a:t> </a:t>
                      </a:r>
                      <a:r>
                        <a:rPr kumimoji="0" lang="en-GB" sz="1500" b="1" kern="1200" dirty="0" smtClean="0">
                          <a:solidFill>
                            <a:schemeClr val="dk1"/>
                          </a:solidFill>
                          <a:latin typeface="Calibri" pitchFamily="34" charset="0"/>
                          <a:ea typeface="+mn-ea"/>
                          <a:cs typeface="Calibri" pitchFamily="34" charset="0"/>
                        </a:rPr>
                        <a:t>signature</a:t>
                      </a:r>
                    </a:p>
                  </a:txBody>
                  <a:tcPr anchor="ctr">
                    <a:solidFill>
                      <a:schemeClr val="tx2">
                        <a:lumMod val="20000"/>
                        <a:lumOff val="80000"/>
                      </a:schemeClr>
                    </a:solidFill>
                  </a:tcPr>
                </a:tc>
                <a:tc>
                  <a:txBody>
                    <a:bodyPr/>
                    <a:lstStyle/>
                    <a:p>
                      <a:r>
                        <a:rPr kumimoji="0" lang="en-GB" sz="1500" b="1" kern="1200" dirty="0" smtClean="0">
                          <a:solidFill>
                            <a:schemeClr val="dk1"/>
                          </a:solidFill>
                          <a:latin typeface="Calibri" pitchFamily="34" charset="0"/>
                          <a:ea typeface="+mn-ea"/>
                          <a:cs typeface="Calibri" pitchFamily="34" charset="0"/>
                        </a:rPr>
                        <a:t>Not using a spell-checker</a:t>
                      </a:r>
                    </a:p>
                  </a:txBody>
                  <a:tcPr anchor="ctr">
                    <a:solidFill>
                      <a:schemeClr val="tx2">
                        <a:lumMod val="20000"/>
                        <a:lumOff val="80000"/>
                      </a:schemeClr>
                    </a:solidFill>
                  </a:tcPr>
                </a:tc>
              </a:tr>
            </a:tbl>
          </a:graphicData>
        </a:graphic>
      </p:graphicFrame>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a:t>
            </a:r>
            <a:r>
              <a:rPr lang="en-GB" sz="4000" dirty="0" err="1" smtClean="0"/>
              <a:t>eMails</a:t>
            </a:r>
            <a:r>
              <a:rPr lang="en-GB" sz="4000" dirty="0" smtClean="0"/>
              <a:t>)</a:t>
            </a:r>
            <a:endParaRPr lang="en-GB" sz="4000" dirty="0"/>
          </a:p>
        </p:txBody>
      </p:sp>
      <p:pic>
        <p:nvPicPr>
          <p:cNvPr id="7" name="Picture 6"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8" name="Round Same Side Corner Rectangle 7">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3" name="Round Same Side Corner Rectangle 12">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4" name="Round Same Side Corner Rectangle 13">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5" name="Round Same Side Corner Rectangle 14">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6" name="Round Same Side Corner Rectangle 15">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7" name="Round Same Side Corner Rectangle 16">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8" name="Round Same Side Corner Rectangle 17">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060848"/>
            <a:ext cx="8784976" cy="3921110"/>
          </a:xfrm>
        </p:spPr>
        <p:txBody>
          <a:bodyPr>
            <a:noAutofit/>
          </a:bodyPr>
          <a:lstStyle/>
          <a:p>
            <a:pPr marL="0" indent="0">
              <a:buNone/>
            </a:pPr>
            <a:r>
              <a:rPr lang="en-GB" sz="2000" b="1" dirty="0" smtClean="0"/>
              <a:t>Types of Conferencing </a:t>
            </a:r>
            <a:endParaRPr lang="en-GB" sz="2000" dirty="0" smtClean="0"/>
          </a:p>
          <a:p>
            <a:pPr marL="0" indent="0">
              <a:buNone/>
            </a:pPr>
            <a:r>
              <a:rPr lang="en-GB" sz="2000" dirty="0" smtClean="0"/>
              <a:t>Conferencing either over the internet or otherwise can take many forms namely:</a:t>
            </a:r>
          </a:p>
          <a:p>
            <a:r>
              <a:rPr lang="en-GB" sz="2000" dirty="0" smtClean="0"/>
              <a:t>Video-conferencing (generally seen as video and audio only) </a:t>
            </a:r>
          </a:p>
          <a:p>
            <a:r>
              <a:rPr lang="en-GB" sz="2000" dirty="0" smtClean="0"/>
              <a:t>Teleconferencing </a:t>
            </a:r>
          </a:p>
          <a:p>
            <a:r>
              <a:rPr lang="en-GB" sz="2000" dirty="0" smtClean="0"/>
              <a:t>Web-conferencing </a:t>
            </a:r>
          </a:p>
          <a:p>
            <a:r>
              <a:rPr lang="en-GB" sz="2000" dirty="0" smtClean="0"/>
              <a:t>Voice over Internet Protocol</a:t>
            </a:r>
          </a:p>
        </p:txBody>
      </p:sp>
      <p:sp>
        <p:nvSpPr>
          <p:cNvPr id="2" name="Title 1"/>
          <p:cNvSpPr>
            <a:spLocks noGrp="1"/>
          </p:cNvSpPr>
          <p:nvPr>
            <p:ph type="title"/>
          </p:nvPr>
        </p:nvSpPr>
        <p:spPr>
          <a:xfrm>
            <a:off x="0" y="620688"/>
            <a:ext cx="9144000" cy="1080120"/>
          </a:xfrm>
        </p:spPr>
        <p:txBody>
          <a:bodyPr vert="horz" rtlCol="0" anchor="ctr">
            <a:noAutofit/>
            <a:scene3d>
              <a:camera prst="orthographicFront"/>
              <a:lightRig rig="soft" dir="t"/>
            </a:scene3d>
            <a:sp3d prstMaterial="softEdge">
              <a:bevelT w="25400" h="25400"/>
            </a:sp3d>
          </a:bodyPr>
          <a:lstStyle/>
          <a:p>
            <a:r>
              <a:rPr lang="en-GB" sz="4000" dirty="0" smtClean="0"/>
              <a:t> 2 - Aids and Barriers to Effective Communications (Digital Distribution and Conferencing)</a:t>
            </a:r>
            <a:endParaRPr lang="en-GB" sz="4000" dirty="0"/>
          </a:p>
        </p:txBody>
      </p:sp>
      <p:pic>
        <p:nvPicPr>
          <p:cNvPr id="7" name="Picture 6"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8" name="Round Same Side Corner Rectangle 7">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9" name="Round Same Side Corner Rectangle 8">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4" name="Round Same Side Corner Rectangle 13">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5" name="Round Same Side Corner Rectangle 14">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6" name="Round Same Side Corner Rectangle 15">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7" name="Round Same Side Corner Rectangle 16">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060848"/>
            <a:ext cx="7704856" cy="3921110"/>
          </a:xfrm>
        </p:spPr>
        <p:txBody>
          <a:bodyPr>
            <a:noAutofit/>
          </a:bodyPr>
          <a:lstStyle/>
          <a:p>
            <a:pPr marL="0" indent="0">
              <a:buNone/>
            </a:pPr>
            <a:r>
              <a:rPr lang="en-GB" sz="2000" b="1" dirty="0" smtClean="0"/>
              <a:t>Teleconferencing - </a:t>
            </a:r>
            <a:r>
              <a:rPr lang="en-GB" sz="1800" dirty="0" smtClean="0"/>
              <a:t>the live exchange of information among persons and machines that are remote from one another but linked by a telecommunications system, usually over the phone line.</a:t>
            </a:r>
          </a:p>
          <a:p>
            <a:r>
              <a:rPr lang="en-GB" sz="1800" dirty="0" smtClean="0"/>
              <a:t>Unlike video-conferencing the telecommunications system may support the teleconference by providing one or more of the following audio, video, and/or data services by one or more means, such as telephone, teletype, radio, and television.</a:t>
            </a:r>
          </a:p>
          <a:p>
            <a:pPr marL="0" indent="0">
              <a:buNone/>
            </a:pPr>
            <a:r>
              <a:rPr lang="en-GB" sz="2000" b="1" dirty="0" smtClean="0"/>
              <a:t>Web Conferencing </a:t>
            </a:r>
            <a:r>
              <a:rPr lang="en-GB" sz="1800" b="1" dirty="0" smtClean="0"/>
              <a:t>- </a:t>
            </a:r>
            <a:r>
              <a:rPr lang="en-GB" sz="1800" dirty="0" smtClean="0"/>
              <a:t>used to conduct live meetings or presentations over the Internet. During a web conference, each participant sits at his or her own computer and is connected to other participants via the internet. This can be achieved either by a downloaded application on each of the attendee's computers or a web-based application where the attendees will simply enter a URL (website address) to enter the conference.</a:t>
            </a:r>
          </a:p>
          <a:p>
            <a:pPr marL="2235200" indent="-342900"/>
            <a:r>
              <a:rPr lang="en-GB" sz="1800" dirty="0" smtClean="0"/>
              <a:t>incorporated with the use of VoIP audio technology, to 	     allow for a truly web-based communication.</a:t>
            </a:r>
          </a:p>
        </p:txBody>
      </p:sp>
      <p:sp>
        <p:nvSpPr>
          <p:cNvPr id="2" name="Title 1"/>
          <p:cNvSpPr>
            <a:spLocks noGrp="1"/>
          </p:cNvSpPr>
          <p:nvPr>
            <p:ph type="title"/>
          </p:nvPr>
        </p:nvSpPr>
        <p:spPr>
          <a:xfrm>
            <a:off x="0" y="620688"/>
            <a:ext cx="9144000" cy="1080120"/>
          </a:xfrm>
        </p:spPr>
        <p:txBody>
          <a:bodyPr vert="horz" rtlCol="0" anchor="ctr">
            <a:noAutofit/>
            <a:scene3d>
              <a:camera prst="orthographicFront"/>
              <a:lightRig rig="soft" dir="t"/>
            </a:scene3d>
            <a:sp3d prstMaterial="softEdge">
              <a:bevelT w="25400" h="25400"/>
            </a:sp3d>
          </a:bodyPr>
          <a:lstStyle/>
          <a:p>
            <a:r>
              <a:rPr lang="en-GB" sz="4000" dirty="0" smtClean="0"/>
              <a:t> 2 - Aids and Barriers to Effective Communications (Digital Distribution and Conferencing)</a:t>
            </a:r>
            <a:endParaRPr lang="en-GB" sz="4000" dirty="0"/>
          </a:p>
        </p:txBody>
      </p:sp>
      <p:pic>
        <p:nvPicPr>
          <p:cNvPr id="7" name="Picture 2" descr="http://www.atain.co.uk/ocr-ict-l3/tutorials/other-tutorials/role-and-contribution/business-comms/conferencing/images/page1_2.gif"/>
          <p:cNvPicPr>
            <a:picLocks noChangeAspect="1" noChangeArrowheads="1"/>
          </p:cNvPicPr>
          <p:nvPr/>
        </p:nvPicPr>
        <p:blipFill>
          <a:blip r:embed="rId3" cstate="print"/>
          <a:srcRect/>
          <a:stretch>
            <a:fillRect/>
          </a:stretch>
        </p:blipFill>
        <p:spPr bwMode="auto">
          <a:xfrm>
            <a:off x="7956376" y="1988840"/>
            <a:ext cx="1187624" cy="1620758"/>
          </a:xfrm>
          <a:prstGeom prst="rect">
            <a:avLst/>
          </a:prstGeom>
          <a:noFill/>
        </p:spPr>
      </p:pic>
      <p:pic>
        <p:nvPicPr>
          <p:cNvPr id="8" name="Picture 2" descr="http://www.atain.co.uk/ocr-ict-l3/tutorials/other-tutorials/role-and-contribution/business-comms/conferencing/images/page1_3.gif"/>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740352" y="4077072"/>
            <a:ext cx="1403648" cy="2156880"/>
          </a:xfrm>
          <a:prstGeom prst="rect">
            <a:avLst/>
          </a:prstGeom>
          <a:noFill/>
        </p:spPr>
      </p:pic>
      <p:pic>
        <p:nvPicPr>
          <p:cNvPr id="9" name="Picture 8" descr="home.jpg">
            <a:hlinkClick r:id="rId5" action="ppaction://hlinksldjump"/>
          </p:cNvPr>
          <p:cNvPicPr>
            <a:picLocks noChangeAspect="1"/>
          </p:cNvPicPr>
          <p:nvPr/>
        </p:nvPicPr>
        <p:blipFill>
          <a:blip r:embed="rId6"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13" name="Round Same Side Corner Rectangle 12">
            <a:hlinkClick r:id="rId5"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4" name="Round Same Side Corner Rectangle 13">
            <a:hlinkClick r:id="rId7"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5" name="Round Same Side Corner Rectangle 14">
            <a:hlinkClick r:id="rId8"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6" name="Round Same Side Corner Rectangle 15">
            <a:hlinkClick r:id="rId9"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7" name="Round Same Side Corner Rectangle 16">
            <a:hlinkClick r:id="rId10"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9" name="Round Same Side Corner Rectangle 18">
            <a:hlinkClick r:id="rId12"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0" name="Round Same Side Corner Rectangle 19">
            <a:hlinkClick r:id="rId13"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060848"/>
            <a:ext cx="7128792" cy="3921110"/>
          </a:xfrm>
        </p:spPr>
        <p:txBody>
          <a:bodyPr>
            <a:noAutofit/>
          </a:bodyPr>
          <a:lstStyle/>
          <a:p>
            <a:pPr marL="0" indent="0">
              <a:buNone/>
            </a:pPr>
            <a:r>
              <a:rPr lang="en-GB" sz="2000" b="1" dirty="0" smtClean="0"/>
              <a:t>VoIP - </a:t>
            </a:r>
            <a:r>
              <a:rPr lang="en-GB" sz="1800" dirty="0" smtClean="0"/>
              <a:t>All of the above services can rely on VOIP, which stands for Voice Over Internet Protocol optimized for the transmission of voice through the Internet or similar networks. What this allows for is speech to be transferred in a compressed manner over the internet as a digital signal or data packet stream.</a:t>
            </a:r>
          </a:p>
          <a:p>
            <a:pPr marL="0" indent="0">
              <a:buNone/>
            </a:pPr>
            <a:r>
              <a:rPr lang="en-GB" sz="2000" b="1" dirty="0" smtClean="0"/>
              <a:t>Potential Conferencing Roles and Features - </a:t>
            </a:r>
            <a:r>
              <a:rPr lang="en-GB" sz="1800" dirty="0" smtClean="0"/>
              <a:t>An important capability of web conferencing software which makes it different to that of video and </a:t>
            </a:r>
            <a:r>
              <a:rPr lang="en-GB" sz="1800" dirty="0" err="1" smtClean="0"/>
              <a:t>tele</a:t>
            </a:r>
            <a:r>
              <a:rPr lang="en-GB" sz="1800" dirty="0" smtClean="0"/>
              <a:t>-conferencing is the ability to application or file share. This is the ability for one party in the conference to share an application or file (such as a web browser, spread sheet, etc.) from their desk top with every one else in the meeting and pass the control of the application to someone else in the meeting. This can be very useful if there is a need to demonstrate software to clients.</a:t>
            </a:r>
          </a:p>
          <a:p>
            <a:pPr marL="0" indent="0">
              <a:buNone/>
            </a:pPr>
            <a:endParaRPr lang="en-GB" sz="1800" dirty="0" smtClean="0"/>
          </a:p>
        </p:txBody>
      </p:sp>
      <p:sp>
        <p:nvSpPr>
          <p:cNvPr id="2" name="Title 1"/>
          <p:cNvSpPr>
            <a:spLocks noGrp="1"/>
          </p:cNvSpPr>
          <p:nvPr>
            <p:ph type="title"/>
          </p:nvPr>
        </p:nvSpPr>
        <p:spPr>
          <a:xfrm>
            <a:off x="0" y="620688"/>
            <a:ext cx="9144000" cy="1080120"/>
          </a:xfrm>
        </p:spPr>
        <p:txBody>
          <a:bodyPr vert="horz" rtlCol="0" anchor="ctr">
            <a:noAutofit/>
            <a:scene3d>
              <a:camera prst="orthographicFront"/>
              <a:lightRig rig="soft" dir="t"/>
            </a:scene3d>
            <a:sp3d prstMaterial="softEdge">
              <a:bevelT w="25400" h="25400"/>
            </a:sp3d>
          </a:bodyPr>
          <a:lstStyle/>
          <a:p>
            <a:r>
              <a:rPr lang="en-GB" sz="4000" dirty="0" smtClean="0"/>
              <a:t> 2 - Aids and Barriers to Effective Communications (Digital Distribution and Conferencing)</a:t>
            </a:r>
            <a:endParaRPr lang="en-GB" sz="4000" dirty="0"/>
          </a:p>
        </p:txBody>
      </p:sp>
      <p:pic>
        <p:nvPicPr>
          <p:cNvPr id="7" name="Picture 2" descr="http://www.atain.co.uk/ocr-ict-l3/tutorials/other-tutorials/role-and-contribution/business-comms/conferencing/images/page1_2.gif"/>
          <p:cNvPicPr>
            <a:picLocks noChangeAspect="1" noChangeArrowheads="1"/>
          </p:cNvPicPr>
          <p:nvPr/>
        </p:nvPicPr>
        <p:blipFill>
          <a:blip r:embed="rId3" cstate="print"/>
          <a:srcRect/>
          <a:stretch>
            <a:fillRect/>
          </a:stretch>
        </p:blipFill>
        <p:spPr bwMode="auto">
          <a:xfrm>
            <a:off x="7308304" y="2291966"/>
            <a:ext cx="1835696" cy="2505186"/>
          </a:xfrm>
          <a:prstGeom prst="rect">
            <a:avLst/>
          </a:prstGeom>
          <a:noFill/>
        </p:spPr>
      </p:pic>
      <p:pic>
        <p:nvPicPr>
          <p:cNvPr id="8" name="Picture 7" descr="home.jpg">
            <a:hlinkClick r:id="rId4" action="ppaction://hlinksldjump"/>
          </p:cNvPr>
          <p:cNvPicPr>
            <a:picLocks noChangeAspect="1"/>
          </p:cNvPicPr>
          <p:nvPr/>
        </p:nvPicPr>
        <p:blipFill>
          <a:blip r:embed="rId5"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9" name="Round Same Side Corner Rectangle 8">
            <a:hlinkClick r:id="rId4"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4" name="Round Same Side Corner Rectangle 13">
            <a:hlinkClick r:id="rId7"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5" name="Round Same Side Corner Rectangle 14">
            <a:hlinkClick r:id="rId8"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6" name="Round Same Side Corner Rectangle 15">
            <a:hlinkClick r:id="rId9"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7" name="Round Same Side Corner Rectangle 16">
            <a:hlinkClick r:id="rId10"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9" name="Round Same Side Corner Rectangle 18">
            <a:hlinkClick r:id="rId12"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060848"/>
            <a:ext cx="8640960" cy="3921110"/>
          </a:xfrm>
        </p:spPr>
        <p:txBody>
          <a:bodyPr>
            <a:noAutofit/>
          </a:bodyPr>
          <a:lstStyle/>
          <a:p>
            <a:pPr marL="365125" indent="-365125">
              <a:buNone/>
            </a:pPr>
            <a:r>
              <a:rPr lang="en-GB" sz="2000" b="1" dirty="0" smtClean="0"/>
              <a:t>Potential Conferencing Roles and Features -</a:t>
            </a:r>
            <a:endParaRPr lang="en-GB" sz="2000" dirty="0" smtClean="0"/>
          </a:p>
          <a:p>
            <a:r>
              <a:rPr lang="en-GB" sz="1800" dirty="0" smtClean="0"/>
              <a:t>Screen sharing/desktop sharing/application sharing (where participants can view anything the presenter currently has shown on their screen. </a:t>
            </a:r>
          </a:p>
          <a:p>
            <a:r>
              <a:rPr lang="en-GB" sz="1800" dirty="0" smtClean="0"/>
              <a:t>Slide presentations (often created through presentation software applications) </a:t>
            </a:r>
          </a:p>
          <a:p>
            <a:r>
              <a:rPr lang="en-GB" sz="1800" dirty="0" smtClean="0"/>
              <a:t>Live video (via webcam or digital video camera) </a:t>
            </a:r>
          </a:p>
          <a:p>
            <a:r>
              <a:rPr lang="en-GB" sz="1800" dirty="0" smtClean="0"/>
              <a:t>VoIP (Real time audio communication through computer headphones and speakers) </a:t>
            </a:r>
          </a:p>
          <a:p>
            <a:r>
              <a:rPr lang="en-GB" sz="1800" dirty="0" smtClean="0"/>
              <a:t>Web tours - feature works well when demonstrating users participate themselves </a:t>
            </a:r>
          </a:p>
          <a:p>
            <a:r>
              <a:rPr lang="en-GB" sz="1800" dirty="0" smtClean="0"/>
              <a:t>Recording (for viewing at a later time by anyone using a unique web address) </a:t>
            </a:r>
          </a:p>
          <a:p>
            <a:r>
              <a:rPr lang="en-GB" sz="1800" dirty="0" smtClean="0"/>
              <a:t>Whiteboard with annotation (allowing the presenter and/or attendees to highlight or mark items on the slide presentation or a blank whiteboard.) </a:t>
            </a:r>
          </a:p>
          <a:p>
            <a:r>
              <a:rPr lang="en-GB" sz="1800" dirty="0" smtClean="0"/>
              <a:t>Text chat (for live question and answer sessions) </a:t>
            </a:r>
          </a:p>
          <a:p>
            <a:pPr marL="1611313" indent="-255588"/>
            <a:r>
              <a:rPr lang="en-GB" sz="1800" dirty="0" smtClean="0"/>
              <a:t>Polls and surveys (allows the presenter to conduct questions with 			multiple choice answers directed to the audience)</a:t>
            </a:r>
          </a:p>
        </p:txBody>
      </p:sp>
      <p:sp>
        <p:nvSpPr>
          <p:cNvPr id="2" name="Title 1"/>
          <p:cNvSpPr>
            <a:spLocks noGrp="1"/>
          </p:cNvSpPr>
          <p:nvPr>
            <p:ph type="title"/>
          </p:nvPr>
        </p:nvSpPr>
        <p:spPr>
          <a:xfrm>
            <a:off x="0" y="620688"/>
            <a:ext cx="9144000" cy="1080120"/>
          </a:xfrm>
        </p:spPr>
        <p:txBody>
          <a:bodyPr vert="horz" rtlCol="0" anchor="ctr">
            <a:noAutofit/>
            <a:scene3d>
              <a:camera prst="orthographicFront"/>
              <a:lightRig rig="soft" dir="t"/>
            </a:scene3d>
            <a:sp3d prstMaterial="softEdge">
              <a:bevelT w="25400" h="25400"/>
            </a:sp3d>
          </a:bodyPr>
          <a:lstStyle/>
          <a:p>
            <a:r>
              <a:rPr lang="en-GB" sz="4000" dirty="0" smtClean="0"/>
              <a:t> 2 - Aids and Barriers to Effective Communications (Digital Distribution and Conferencing)</a:t>
            </a:r>
            <a:endParaRPr lang="en-GB" sz="4000" dirty="0"/>
          </a:p>
        </p:txBody>
      </p:sp>
      <p:pic>
        <p:nvPicPr>
          <p:cNvPr id="8" name="Picture 7"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9" name="Round Same Side Corner Rectangle 8">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3" name="Round Same Side Corner Rectangle 12">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4" name="Round Same Side Corner Rectangle 13">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5" name="Round Same Side Corner Rectangle 14">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6" name="Round Same Side Corner Rectangle 15">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7" name="Round Same Side Corner Rectangle 16">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8" name="Round Same Side Corner Rectangle 17">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060848"/>
            <a:ext cx="8784976" cy="3921110"/>
          </a:xfrm>
        </p:spPr>
        <p:txBody>
          <a:bodyPr>
            <a:noAutofit/>
          </a:bodyPr>
          <a:lstStyle/>
          <a:p>
            <a:pPr marL="0" indent="0">
              <a:buNone/>
            </a:pPr>
            <a:r>
              <a:rPr lang="en-GB" sz="2000" b="1" dirty="0" smtClean="0"/>
              <a:t>Purpose - </a:t>
            </a:r>
            <a:r>
              <a:rPr lang="en-GB" sz="1800" dirty="0" smtClean="0"/>
              <a:t>Digital distribution is the ability to use a digitally channel to deliver products and to a lesser extent services. Video Conferencing is the exchange of compressed video and audio signals between two or more parties. </a:t>
            </a:r>
          </a:p>
          <a:p>
            <a:pPr marL="342900" indent="-342900"/>
            <a:r>
              <a:rPr lang="en-GB" sz="1800" dirty="0" smtClean="0"/>
              <a:t>Music need no longer be purchased on a physical medium such as a CD but can be downloaded. This is now extending to computer software and films </a:t>
            </a:r>
            <a:r>
              <a:rPr lang="en-GB" sz="1800" dirty="0" smtClean="0">
                <a:sym typeface="Wingdings" pitchFamily="2" charset="2"/>
              </a:rPr>
              <a:t> </a:t>
            </a:r>
            <a:r>
              <a:rPr lang="en-GB" sz="1800" dirty="0" smtClean="0"/>
              <a:t>revolutionising how these products are purchased. This is thanks in part to faster internet connections. </a:t>
            </a:r>
          </a:p>
          <a:p>
            <a:pPr marL="0" indent="0">
              <a:buNone/>
            </a:pPr>
            <a:r>
              <a:rPr lang="en-GB" sz="2000" b="1" dirty="0" smtClean="0"/>
              <a:t>Message - </a:t>
            </a:r>
            <a:r>
              <a:rPr lang="en-GB" sz="1800" dirty="0" smtClean="0"/>
              <a:t>Factual  information about a product that is being marketed to the audience. Presented to large audiences.</a:t>
            </a:r>
          </a:p>
          <a:p>
            <a:pPr marL="0" indent="0">
              <a:buNone/>
            </a:pPr>
            <a:r>
              <a:rPr lang="en-GB" sz="2000" b="1" dirty="0" smtClean="0"/>
              <a:t>Medium - </a:t>
            </a:r>
            <a:r>
              <a:rPr lang="en-GB" sz="1800" dirty="0" smtClean="0"/>
              <a:t>With presentations  of digital distribution and conferencing you always use an electronic system. </a:t>
            </a:r>
          </a:p>
          <a:p>
            <a:pPr marL="0" indent="0">
              <a:buNone/>
            </a:pPr>
            <a:r>
              <a:rPr lang="en-GB" sz="2000" b="1" dirty="0" smtClean="0"/>
              <a:t>Style and Delivery - </a:t>
            </a:r>
            <a:r>
              <a:rPr lang="en-GB" sz="1800" dirty="0" smtClean="0"/>
              <a:t>are kept quite simple in general, but can be extravagant in terms of the props used around the vocal point - dependent on the prop they aim to market.</a:t>
            </a:r>
          </a:p>
          <a:p>
            <a:pPr marL="0" indent="0">
              <a:buNone/>
            </a:pPr>
            <a:endParaRPr lang="en-GB" sz="1800" dirty="0" smtClean="0"/>
          </a:p>
        </p:txBody>
      </p:sp>
      <p:sp>
        <p:nvSpPr>
          <p:cNvPr id="2" name="Title 1"/>
          <p:cNvSpPr>
            <a:spLocks noGrp="1"/>
          </p:cNvSpPr>
          <p:nvPr>
            <p:ph type="title"/>
          </p:nvPr>
        </p:nvSpPr>
        <p:spPr>
          <a:xfrm>
            <a:off x="0" y="620688"/>
            <a:ext cx="9144000" cy="1080120"/>
          </a:xfrm>
        </p:spPr>
        <p:txBody>
          <a:bodyPr vert="horz" rtlCol="0" anchor="ctr">
            <a:noAutofit/>
            <a:scene3d>
              <a:camera prst="orthographicFront"/>
              <a:lightRig rig="soft" dir="t"/>
            </a:scene3d>
            <a:sp3d prstMaterial="softEdge">
              <a:bevelT w="25400" h="25400"/>
            </a:sp3d>
          </a:bodyPr>
          <a:lstStyle/>
          <a:p>
            <a:r>
              <a:rPr lang="en-GB" sz="4000" dirty="0" smtClean="0"/>
              <a:t> 2 - Aids and Barriers to Effective Communications (Digital Distribution and Conferencing)</a:t>
            </a:r>
            <a:endParaRPr lang="en-GB" sz="4000" dirty="0"/>
          </a:p>
        </p:txBody>
      </p:sp>
      <p:pic>
        <p:nvPicPr>
          <p:cNvPr id="7" name="Picture 6"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8" name="Round Same Side Corner Rectangle 7">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9" name="Round Same Side Corner Rectangle 8">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4" name="Round Same Side Corner Rectangle 13">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5" name="Round Same Side Corner Rectangle 14">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6" name="Round Same Side Corner Rectangle 15">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7" name="Round Same Side Corner Rectangle 16">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nvPr>
        </p:nvGraphicFramePr>
        <p:xfrm>
          <a:off x="179512" y="2060848"/>
          <a:ext cx="8784976" cy="4693920"/>
        </p:xfrm>
        <a:graphic>
          <a:graphicData uri="http://schemas.openxmlformats.org/drawingml/2006/table">
            <a:tbl>
              <a:tblPr firstRow="1" bandRow="1">
                <a:tableStyleId>{5C22544A-7EE6-4342-B048-85BDC9FD1C3A}</a:tableStyleId>
              </a:tblPr>
              <a:tblGrid>
                <a:gridCol w="4392488"/>
                <a:gridCol w="4392488"/>
              </a:tblGrid>
              <a:tr h="343985">
                <a:tc>
                  <a:txBody>
                    <a:bodyPr/>
                    <a:lstStyle/>
                    <a:p>
                      <a:pPr algn="ctr"/>
                      <a:r>
                        <a:rPr lang="en-GB" sz="2000" b="1" dirty="0" smtClean="0">
                          <a:solidFill>
                            <a:schemeClr val="tx1"/>
                          </a:solidFill>
                          <a:latin typeface="Calibri" pitchFamily="34" charset="0"/>
                          <a:cs typeface="Calibri" pitchFamily="34" charset="0"/>
                        </a:rPr>
                        <a:t>Good Practice</a:t>
                      </a:r>
                      <a:endParaRPr lang="en-GB" sz="20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chemeClr val="tx1"/>
                          </a:solidFill>
                          <a:latin typeface="Calibri" pitchFamily="34" charset="0"/>
                          <a:cs typeface="Calibri" pitchFamily="34" charset="0"/>
                        </a:rPr>
                        <a:t>Common Mistakes</a:t>
                      </a:r>
                    </a:p>
                  </a:txBody>
                  <a:tcPr anchor="ctr">
                    <a:solidFill>
                      <a:schemeClr val="tx2">
                        <a:lumMod val="20000"/>
                        <a:lumOff val="80000"/>
                      </a:schemeClr>
                    </a:solidFill>
                  </a:tcPr>
                </a:tc>
              </a:tr>
              <a:tr h="0">
                <a:tc rowSpan="3">
                  <a:txBody>
                    <a:bodyPr/>
                    <a:lstStyle/>
                    <a:p>
                      <a:r>
                        <a:rPr lang="en-GB" sz="1400" dirty="0" smtClean="0">
                          <a:latin typeface="Calibri" pitchFamily="34" charset="0"/>
                        </a:rPr>
                        <a:t>Conferencing can enable individuals in faraway places to have meetings on short notice. Time and money that used to be spent in travelling can be used to have short meetings. Technology such as VOIP can be used in conjunction with desktop videoconferencing to enable low-cost face-to-face business meetings without leaving the desk, especially for worldwide business offices. </a:t>
                      </a:r>
                    </a:p>
                  </a:txBody>
                  <a:tcPr anchor="ctr">
                    <a:solidFill>
                      <a:schemeClr val="tx2">
                        <a:lumMod val="20000"/>
                        <a:lumOff val="80000"/>
                      </a:schemeClr>
                    </a:solidFill>
                  </a:tcPr>
                </a:tc>
                <a:tc>
                  <a:txBody>
                    <a:bodyPr/>
                    <a:lstStyle/>
                    <a:p>
                      <a:r>
                        <a:rPr lang="en-GB" sz="1400" dirty="0" smtClean="0">
                          <a:latin typeface="Calibri" pitchFamily="34" charset="0"/>
                        </a:rPr>
                        <a:t>Expense of commercial systems - a well designed system requires a specially designed room and can cost hundreds of thousands of pounds</a:t>
                      </a:r>
                    </a:p>
                  </a:txBody>
                  <a:tcPr anchor="ctr">
                    <a:solidFill>
                      <a:schemeClr val="tx2">
                        <a:lumMod val="20000"/>
                        <a:lumOff val="80000"/>
                      </a:schemeClr>
                    </a:solidFill>
                  </a:tcPr>
                </a:tc>
              </a:tr>
              <a:tr h="147112">
                <a:tc vMerge="1">
                  <a:txBody>
                    <a:bodyPr/>
                    <a:lstStyle/>
                    <a:p>
                      <a:endParaRPr lang="en-GB"/>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Calibri" pitchFamily="34" charset="0"/>
                        </a:rPr>
                        <a:t>A live conversation is needed so both parties need to be ready at the same time which could be difficult if used in different time zones</a:t>
                      </a:r>
                    </a:p>
                  </a:txBody>
                  <a:tcPr anchor="ctr">
                    <a:solidFill>
                      <a:schemeClr val="tx2">
                        <a:lumMod val="20000"/>
                        <a:lumOff val="80000"/>
                      </a:schemeClr>
                    </a:solidFill>
                  </a:tcPr>
                </a:tc>
              </a:tr>
              <a:tr h="243175">
                <a:tc vMerge="1">
                  <a:txBody>
                    <a:bodyPr/>
                    <a:lstStyle/>
                    <a:p>
                      <a:endParaRPr lang="en-GB"/>
                    </a:p>
                  </a:txBody>
                  <a:tcPr/>
                </a:tc>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Calibri" pitchFamily="34" charset="0"/>
                        </a:rPr>
                        <a:t>Although it already has proven its potential value, research has shown that many employees do not use the videoconference equipment because they are afraid that they will appear to be wasting time or looking for an easy way to enhance customer and supplier relationships. This can be avoided if managers use the technology in front of their employees. </a:t>
                      </a:r>
                    </a:p>
                  </a:txBody>
                  <a:tcPr anchor="ctr">
                    <a:solidFill>
                      <a:schemeClr val="tx2">
                        <a:lumMod val="20000"/>
                        <a:lumOff val="80000"/>
                      </a:schemeClr>
                    </a:solidFill>
                  </a:tcPr>
                </a:tc>
              </a:tr>
              <a:tr h="5181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Calibri" pitchFamily="34" charset="0"/>
                        </a:rPr>
                        <a:t>Conferencing technology could also be used for telecommuting, in which employees work from home</a:t>
                      </a:r>
                    </a:p>
                  </a:txBody>
                  <a:tcPr anchor="ctr">
                    <a:solidFill>
                      <a:schemeClr val="tx2">
                        <a:lumMod val="20000"/>
                        <a:lumOff val="80000"/>
                      </a:schemeClr>
                    </a:solidFill>
                  </a:tcPr>
                </a:tc>
                <a:tc vMerge="1">
                  <a:txBody>
                    <a:bodyPr/>
                    <a:lstStyle/>
                    <a:p>
                      <a:endParaRPr lang="en-GB" sz="1500" dirty="0" smtClean="0">
                        <a:latin typeface="Calibri" pitchFamily="34" charset="0"/>
                      </a:endParaRPr>
                    </a:p>
                  </a:txBody>
                  <a:tcPr anchor="ctr">
                    <a:solidFill>
                      <a:schemeClr val="tx2">
                        <a:lumMod val="20000"/>
                        <a:lumOff val="80000"/>
                      </a:schemeClr>
                    </a:solidFill>
                  </a:tcPr>
                </a:tc>
              </a:tr>
              <a:tr h="5181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Calibri" pitchFamily="34" charset="0"/>
                        </a:rPr>
                        <a:t>Better relationships can be formed with business personnel if they can see and interact with colleagues via visual conferencing</a:t>
                      </a:r>
                    </a:p>
                  </a:txBody>
                  <a:tcPr anchor="ctr">
                    <a:solidFill>
                      <a:schemeClr val="tx2">
                        <a:lumMod val="20000"/>
                        <a:lumOff val="80000"/>
                      </a:schemeClr>
                    </a:solidFill>
                  </a:tcPr>
                </a:tc>
                <a:tc vMerge="1">
                  <a:txBody>
                    <a:bodyPr/>
                    <a:lstStyle/>
                    <a:p>
                      <a:endParaRPr lang="en-GB"/>
                    </a:p>
                  </a:txBody>
                  <a:tcPr/>
                </a:tc>
              </a:tr>
              <a:tr h="2809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Calibri" pitchFamily="34" charset="0"/>
                        </a:rPr>
                        <a:t>Visual information is an important component of the conversation and interaction and allows for a more natural communication process</a:t>
                      </a: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Calibri" pitchFamily="34" charset="0"/>
                        </a:rPr>
                        <a:t>Some countries lack the technical infrastructure to allow for a high quality connection that is fast enough for good-quality video conferencing</a:t>
                      </a:r>
                    </a:p>
                  </a:txBody>
                  <a:tcPr anchor="ctr">
                    <a:solidFill>
                      <a:schemeClr val="tx2">
                        <a:lumMod val="20000"/>
                        <a:lumOff val="80000"/>
                      </a:schemeClr>
                    </a:solidFill>
                  </a:tcPr>
                </a:tc>
              </a:tr>
              <a:tr h="4762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Calibri" pitchFamily="34" charset="0"/>
                        </a:rPr>
                        <a:t>Demonstrations can be given with questions being answered and demonstrated immediately</a:t>
                      </a: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Calibri" pitchFamily="34" charset="0"/>
                        </a:rPr>
                        <a:t>Successful systems are backed by support                     teams who can pro-actively support</a:t>
                      </a:r>
                    </a:p>
                  </a:txBody>
                  <a:tcPr anchor="ctr">
                    <a:solidFill>
                      <a:schemeClr val="tx2">
                        <a:lumMod val="20000"/>
                        <a:lumOff val="80000"/>
                      </a:schemeClr>
                    </a:solidFill>
                  </a:tcPr>
                </a:tc>
              </a:tr>
            </a:tbl>
          </a:graphicData>
        </a:graphic>
      </p:graphicFrame>
      <p:sp>
        <p:nvSpPr>
          <p:cNvPr id="2" name="Title 1"/>
          <p:cNvSpPr>
            <a:spLocks noGrp="1"/>
          </p:cNvSpPr>
          <p:nvPr>
            <p:ph type="title"/>
          </p:nvPr>
        </p:nvSpPr>
        <p:spPr>
          <a:xfrm>
            <a:off x="0" y="620688"/>
            <a:ext cx="9144000" cy="1080120"/>
          </a:xfrm>
        </p:spPr>
        <p:txBody>
          <a:bodyPr>
            <a:noAutofit/>
          </a:bodyPr>
          <a:lstStyle/>
          <a:p>
            <a:r>
              <a:rPr lang="en-GB" sz="4000" dirty="0" smtClean="0"/>
              <a:t> 2 - Aids and Barriers to Effective Communications (Digital Distribution and Conferencing)</a:t>
            </a:r>
            <a:endParaRPr lang="en-GB" sz="4000" dirty="0"/>
          </a:p>
        </p:txBody>
      </p:sp>
      <p:pic>
        <p:nvPicPr>
          <p:cNvPr id="7" name="Picture 6"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8" name="Round Same Side Corner Rectangle 7">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3" name="Round Same Side Corner Rectangle 12">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4" name="Round Same Side Corner Rectangle 13">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5" name="Round Same Side Corner Rectangle 14">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6" name="Round Same Side Corner Rectangle 15">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7" name="Round Same Side Corner Rectangle 16">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8" name="Round Same Side Corner Rectangle 17">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412776"/>
            <a:ext cx="8784976" cy="4569182"/>
          </a:xfrm>
        </p:spPr>
        <p:txBody>
          <a:bodyPr>
            <a:noAutofit/>
          </a:bodyPr>
          <a:lstStyle/>
          <a:p>
            <a:pPr marL="0" indent="0">
              <a:buNone/>
            </a:pPr>
            <a:r>
              <a:rPr lang="en-GB" sz="2000" b="1" dirty="0" smtClean="0"/>
              <a:t>Purpose - </a:t>
            </a:r>
            <a:r>
              <a:rPr lang="en-GB" sz="1800" dirty="0" smtClean="0"/>
              <a:t>is a technology that facilitate near real-time text based communication between two or more participants over a network. </a:t>
            </a:r>
          </a:p>
          <a:p>
            <a:pPr marL="0" indent="0">
              <a:buNone/>
            </a:pPr>
            <a:r>
              <a:rPr lang="en-GB" sz="2000" b="1" dirty="0" smtClean="0"/>
              <a:t>Message - </a:t>
            </a:r>
            <a:r>
              <a:rPr lang="en-GB" sz="1800" dirty="0" smtClean="0"/>
              <a:t>SMS happens in front of your eyes almost instantaneously between as many users are logged on. It is like a meeting where people write instead of speak, but cannot speak over each other, as each message appears on a different line.</a:t>
            </a:r>
          </a:p>
          <a:p>
            <a:pPr marL="0" indent="0">
              <a:buNone/>
            </a:pPr>
            <a:r>
              <a:rPr lang="en-GB" sz="2000" b="1" dirty="0" smtClean="0"/>
              <a:t>Medium - </a:t>
            </a:r>
            <a:r>
              <a:rPr lang="en-GB" sz="1800" dirty="0" smtClean="0"/>
              <a:t>SMS allows instantaneous communication between a number of parties simultaneously, by transmitting information quickly. Some SMS systems allow users to use attachments and webcams which liken them even more to the other conferencing facilities talked about before. </a:t>
            </a:r>
          </a:p>
          <a:p>
            <a:pPr marL="342900" indent="-342900"/>
            <a:r>
              <a:rPr lang="en-GB" sz="1800" dirty="0" smtClean="0"/>
              <a:t>SMS allows effective and efficient communication, featuring immediate receipt of acknowledgment or reply.</a:t>
            </a:r>
          </a:p>
          <a:p>
            <a:pPr marL="342900" indent="-342900"/>
            <a:r>
              <a:rPr lang="en-GB" sz="1800" dirty="0" smtClean="0"/>
              <a:t>IM usually offer a very easy interface and an inexpensive way to keep in contact.</a:t>
            </a:r>
          </a:p>
          <a:p>
            <a:pPr marL="342900" indent="-342900">
              <a:buNone/>
            </a:pPr>
            <a:r>
              <a:rPr lang="en-GB" sz="2000" b="1" dirty="0" smtClean="0"/>
              <a:t>Style and Delivery - </a:t>
            </a:r>
            <a:r>
              <a:rPr lang="en-GB" sz="1800" dirty="0" smtClean="0"/>
              <a:t>are kept quite simple like emails</a:t>
            </a:r>
          </a:p>
          <a:p>
            <a:pPr marL="342900" indent="-342900"/>
            <a:endParaRPr lang="en-GB" sz="1800" dirty="0" smtClean="0"/>
          </a:p>
        </p:txBody>
      </p:sp>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(SMS)</a:t>
            </a:r>
            <a:endParaRPr lang="en-GB" sz="4000" dirty="0"/>
          </a:p>
        </p:txBody>
      </p:sp>
      <p:pic>
        <p:nvPicPr>
          <p:cNvPr id="7" name="Picture 6"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8" name="Round Same Side Corner Rectangle 7">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9" name="Round Same Side Corner Rectangle 8">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4" name="Round Same Side Corner Rectangle 13">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5" name="Round Same Side Corner Rectangle 14">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6" name="Round Same Side Corner Rectangle 15">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7" name="Round Same Side Corner Rectangle 16">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3" name="Content Placeholder 2"/>
          <p:cNvSpPr>
            <a:spLocks noGrp="1"/>
          </p:cNvSpPr>
          <p:nvPr>
            <p:ph idx="1"/>
          </p:nvPr>
        </p:nvSpPr>
        <p:spPr>
          <a:xfrm>
            <a:off x="142844" y="805174"/>
            <a:ext cx="8858312" cy="5072098"/>
          </a:xfrm>
        </p:spPr>
        <p:txBody>
          <a:bodyPr>
            <a:noAutofit/>
          </a:bodyPr>
          <a:lstStyle/>
          <a:p>
            <a:pPr marL="255588" indent="-255588"/>
            <a:r>
              <a:rPr lang="en-GB" sz="1500" dirty="0" smtClean="0"/>
              <a:t>Learners </a:t>
            </a:r>
            <a:r>
              <a:rPr lang="en-GB" sz="1500" dirty="0"/>
              <a:t>must be taught about communication and the barriers to it. </a:t>
            </a:r>
          </a:p>
          <a:p>
            <a:pPr marL="255588" indent="-255588"/>
            <a:r>
              <a:rPr lang="en-GB" sz="1500" dirty="0"/>
              <a:t>They should identify examples of where accuracy of communication is essential and could engage in role play in order to communicate specific information. They must explore different forms of communication and this is most effective when learners are trying to communicate the same message face to face and then over a telephone and note what they thought with no visual clues as to what the other is saying. This identifies effective communication styles and skills and raises awareness of which methods of communication are most appropriate for given situations and is a good basis for group discussion. </a:t>
            </a:r>
          </a:p>
          <a:p>
            <a:pPr marL="255588" indent="-255588"/>
            <a:r>
              <a:rPr lang="en-GB" sz="1500" dirty="0"/>
              <a:t>Learners also need to be taught how to elicit information from others to gain information for a purpose. Learners could work in teams to pose questions and answers to the rest of the class to see how they can gain the best responses and the required information. They can also research cultural differences in communication e.g. how certain countries treat a business card when meeting a new person in business. </a:t>
            </a:r>
          </a:p>
          <a:p>
            <a:pPr marL="255588" indent="-255588"/>
            <a:r>
              <a:rPr lang="en-GB" sz="1500" dirty="0"/>
              <a:t>To practice their interpersonal skills learners could be interviewed in mock interviews for a job or further study by a board of interviewers. This could be video recorded and replayed to allow learners to identify where they can make improvements. Learners can role play communicating with some one older/younger than themselves and should discuss how they would change their language to suit the audience. Learners should be taught to use different written forms of communication and about formal and informal writing. They should be taught to check their work and be given electronic and printed documents that can be proofread and checked to find errors. This could be reinforced with proofreading exercises and learners checking their own and others work. </a:t>
            </a:r>
          </a:p>
          <a:p>
            <a:pPr marL="255588" indent="-255588"/>
            <a:r>
              <a:rPr lang="en-GB" sz="1500" dirty="0"/>
              <a:t>Learners should be made aware of the barriers to communication and discuss in groups with some tutor input, how some of the communication barriers could be reduced for example reducing noise in surroundings during an interview by carrying it out in a separate room. They may also use earlier exercises for communication to identify how different forms of communication can cause different barriers. </a:t>
            </a:r>
            <a:endParaRPr lang="en-GB" sz="1500" dirty="0" smtClean="0"/>
          </a:p>
        </p:txBody>
      </p:sp>
      <p:sp>
        <p:nvSpPr>
          <p:cNvPr id="2" name="Title 1"/>
          <p:cNvSpPr>
            <a:spLocks noGrp="1"/>
          </p:cNvSpPr>
          <p:nvPr>
            <p:ph type="title"/>
          </p:nvPr>
        </p:nvSpPr>
        <p:spPr>
          <a:xfrm>
            <a:off x="0" y="332656"/>
            <a:ext cx="8999984" cy="452568"/>
          </a:xfrm>
        </p:spPr>
        <p:txBody>
          <a:bodyPr>
            <a:normAutofit fontScale="90000"/>
          </a:bodyPr>
          <a:lstStyle/>
          <a:p>
            <a:r>
              <a:rPr lang="en-GB" b="1" dirty="0" smtClean="0"/>
              <a:t> Assessment Scenario</a:t>
            </a:r>
            <a:endParaRPr lang="en-US" b="1" dirty="0"/>
          </a:p>
        </p:txBody>
      </p:sp>
      <p:sp>
        <p:nvSpPr>
          <p:cNvPr id="17" name="Round Same Side Corner Rectangle 16">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8" name="Round Same Side Corner Rectangle 17">
            <a:hlinkClick r:id="rId5" action="ppaction://hlinksldjump"/>
          </p:cNvPr>
          <p:cNvSpPr/>
          <p:nvPr/>
        </p:nvSpPr>
        <p:spPr>
          <a:xfrm>
            <a:off x="1043608" y="0"/>
            <a:ext cx="86409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9" name="Round Same Side Corner Rectangle 18">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20" name="Round Same Side Corner Rectangle 19">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21" name="Round Same Side Corner Rectangle 20">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22" name="Round Same Side Corner Rectangle 21">
            <a:hlinkClick r:id="rId9" action="ppaction://hlinksldjump"/>
          </p:cNvPr>
          <p:cNvSpPr/>
          <p:nvPr/>
        </p:nvSpPr>
        <p:spPr>
          <a:xfrm>
            <a:off x="363589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23" name="Round Same Side Corner Rectangle 22">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5" name="Round Same Side Corner Rectangle 24">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nvPr>
        </p:nvGraphicFramePr>
        <p:xfrm>
          <a:off x="179512" y="1484784"/>
          <a:ext cx="8784976" cy="2143760"/>
        </p:xfrm>
        <a:graphic>
          <a:graphicData uri="http://schemas.openxmlformats.org/drawingml/2006/table">
            <a:tbl>
              <a:tblPr firstRow="1" bandRow="1">
                <a:tableStyleId>{5C22544A-7EE6-4342-B048-85BDC9FD1C3A}</a:tableStyleId>
              </a:tblPr>
              <a:tblGrid>
                <a:gridCol w="4392488"/>
                <a:gridCol w="4392488"/>
              </a:tblGrid>
              <a:tr h="370840">
                <a:tc>
                  <a:txBody>
                    <a:bodyPr/>
                    <a:lstStyle/>
                    <a:p>
                      <a:pPr algn="ctr"/>
                      <a:r>
                        <a:rPr lang="en-GB" sz="2000" b="1" dirty="0" smtClean="0">
                          <a:solidFill>
                            <a:schemeClr val="tx1"/>
                          </a:solidFill>
                          <a:latin typeface="Calibri" pitchFamily="34" charset="0"/>
                          <a:cs typeface="Calibri" pitchFamily="34" charset="0"/>
                        </a:rPr>
                        <a:t>Good Practice</a:t>
                      </a:r>
                      <a:endParaRPr lang="en-GB" sz="20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chemeClr val="tx1"/>
                          </a:solidFill>
                          <a:latin typeface="Calibri" pitchFamily="34" charset="0"/>
                          <a:cs typeface="Calibri" pitchFamily="34" charset="0"/>
                        </a:rPr>
                        <a:t>Common Mistakes</a:t>
                      </a:r>
                    </a:p>
                  </a:txBody>
                  <a:tcPr anchor="ctr">
                    <a:solidFill>
                      <a:schemeClr val="tx2">
                        <a:lumMod val="20000"/>
                        <a:lumOff val="80000"/>
                      </a:schemeClr>
                    </a:solidFill>
                  </a:tcPr>
                </a:tc>
              </a:tr>
              <a:tr h="370840">
                <a:tc>
                  <a:txBody>
                    <a:bodyPr/>
                    <a:lstStyle/>
                    <a:p>
                      <a:r>
                        <a:rPr lang="en-GB" sz="1500" b="1" dirty="0" smtClean="0">
                          <a:latin typeface="Calibri" pitchFamily="34" charset="0"/>
                        </a:rPr>
                        <a:t>Cheap </a:t>
                      </a:r>
                    </a:p>
                  </a:txBody>
                  <a:tcPr anchor="ctr">
                    <a:solidFill>
                      <a:schemeClr val="tx2">
                        <a:lumMod val="20000"/>
                        <a:lumOff val="80000"/>
                      </a:schemeClr>
                    </a:solidFill>
                  </a:tcPr>
                </a:tc>
                <a:tc>
                  <a:txBody>
                    <a:bodyPr/>
                    <a:lstStyle/>
                    <a:p>
                      <a:r>
                        <a:rPr lang="en-GB" sz="1500" b="1" dirty="0" smtClean="0">
                          <a:latin typeface="Calibri" pitchFamily="34" charset="0"/>
                        </a:rPr>
                        <a:t>Sometimes need to be logged on to get messages (although some IM facility an email message system where users not logged on get messages irrespective of whether they are logged on</a:t>
                      </a: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latin typeface="Calibri" pitchFamily="34" charset="0"/>
                        </a:rPr>
                        <a:t>Easy to use and set up </a:t>
                      </a: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latin typeface="Calibri" pitchFamily="34" charset="0"/>
                        </a:rPr>
                        <a:t>If not used properly could lead to time wasting</a:t>
                      </a:r>
                    </a:p>
                  </a:txBody>
                  <a:tcPr anchor="ctr">
                    <a:solidFill>
                      <a:schemeClr val="tx2">
                        <a:lumMod val="20000"/>
                        <a:lumOff val="80000"/>
                      </a:schemeClr>
                    </a:solidFill>
                  </a:tcPr>
                </a:tc>
              </a:tr>
              <a:tr h="370840">
                <a:tc>
                  <a:txBody>
                    <a:bodyPr/>
                    <a:lstStyle/>
                    <a:p>
                      <a:r>
                        <a:rPr lang="en-GB" sz="1500" b="1" dirty="0" smtClean="0">
                          <a:latin typeface="Calibri" pitchFamily="34" charset="0"/>
                        </a:rPr>
                        <a:t>Easy integration with other facilities </a:t>
                      </a: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latin typeface="Calibri" pitchFamily="34" charset="0"/>
                        </a:rPr>
                        <a:t>Limited use (usually just text based communication) </a:t>
                      </a:r>
                    </a:p>
                  </a:txBody>
                  <a:tcPr anchor="ctr">
                    <a:solidFill>
                      <a:schemeClr val="tx2">
                        <a:lumMod val="20000"/>
                        <a:lumOff val="80000"/>
                      </a:schemeClr>
                    </a:solidFill>
                  </a:tcPr>
                </a:tc>
              </a:tr>
            </a:tbl>
          </a:graphicData>
        </a:graphic>
      </p:graphicFrame>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(SMS)</a:t>
            </a:r>
            <a:endParaRPr lang="en-GB" sz="4000" dirty="0"/>
          </a:p>
        </p:txBody>
      </p:sp>
      <p:pic>
        <p:nvPicPr>
          <p:cNvPr id="7" name="Picture 6"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8" name="Round Same Side Corner Rectangle 7">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3" name="Round Same Side Corner Rectangle 12">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4" name="Round Same Side Corner Rectangle 13">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5" name="Round Same Side Corner Rectangle 14">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6" name="Round Same Side Corner Rectangle 15">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7" name="Round Same Side Corner Rectangle 16">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8" name="Round Same Side Corner Rectangle 17">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412776"/>
            <a:ext cx="8784976" cy="4569182"/>
          </a:xfrm>
        </p:spPr>
        <p:txBody>
          <a:bodyPr>
            <a:noAutofit/>
          </a:bodyPr>
          <a:lstStyle/>
          <a:p>
            <a:pPr marL="0" indent="0">
              <a:buNone/>
            </a:pPr>
            <a:r>
              <a:rPr lang="en-GB" sz="2000" b="1" dirty="0" smtClean="0"/>
              <a:t>Purpose - </a:t>
            </a:r>
            <a:r>
              <a:rPr lang="en-GB" sz="1800" dirty="0" smtClean="0"/>
              <a:t>Letters are written communications that occur not only externally but also internally within an organisation. They usually use a letter heading created by the company which contains certain standard information, such as the logo, address, phone number, fax number and web address. </a:t>
            </a:r>
          </a:p>
          <a:p>
            <a:pPr marL="0" indent="0">
              <a:buNone/>
            </a:pPr>
            <a:r>
              <a:rPr lang="en-GB" sz="1800" dirty="0" smtClean="0"/>
              <a:t>Letters have a huge number of applications which include:</a:t>
            </a:r>
          </a:p>
          <a:p>
            <a:pPr marL="0" indent="0">
              <a:buNone/>
            </a:pPr>
            <a:endParaRPr lang="en-GB" sz="1800" dirty="0" smtClean="0"/>
          </a:p>
          <a:p>
            <a:pPr marL="0" indent="0">
              <a:buNone/>
            </a:pPr>
            <a:endParaRPr lang="en-GB" sz="1800" dirty="0" smtClean="0"/>
          </a:p>
          <a:p>
            <a:pPr marL="0" indent="0">
              <a:buNone/>
            </a:pPr>
            <a:endParaRPr lang="en-GB" sz="1800" dirty="0" smtClean="0"/>
          </a:p>
          <a:p>
            <a:pPr marL="0" indent="0">
              <a:buNone/>
            </a:pPr>
            <a:endParaRPr lang="en-GB" sz="1800" dirty="0" smtClean="0"/>
          </a:p>
          <a:p>
            <a:pPr marL="0" indent="0">
              <a:buNone/>
            </a:pPr>
            <a:r>
              <a:rPr lang="en-GB" sz="2000" b="1" dirty="0" smtClean="0"/>
              <a:t>Message - </a:t>
            </a:r>
            <a:r>
              <a:rPr lang="en-GB" sz="1800" dirty="0" smtClean="0"/>
              <a:t>Official with conveyed message, reflecting the business</a:t>
            </a:r>
          </a:p>
          <a:p>
            <a:pPr marL="0" indent="0">
              <a:buNone/>
            </a:pPr>
            <a:r>
              <a:rPr lang="en-GB" sz="2000" b="1" dirty="0" smtClean="0"/>
              <a:t>Medium - </a:t>
            </a:r>
            <a:r>
              <a:rPr lang="en-GB" sz="1800" dirty="0" smtClean="0"/>
              <a:t>can be both, but normally a printed version (hard-copy)</a:t>
            </a:r>
          </a:p>
          <a:p>
            <a:pPr marL="342900" indent="-342900"/>
            <a:endParaRPr lang="en-GB" sz="1800" dirty="0" smtClean="0"/>
          </a:p>
        </p:txBody>
      </p:sp>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(Letters)</a:t>
            </a:r>
            <a:endParaRPr lang="en-GB" sz="4000" dirty="0"/>
          </a:p>
        </p:txBody>
      </p:sp>
      <p:graphicFrame>
        <p:nvGraphicFramePr>
          <p:cNvPr id="7" name="Table 6"/>
          <p:cNvGraphicFramePr>
            <a:graphicFrameLocks noGrp="1"/>
          </p:cNvGraphicFramePr>
          <p:nvPr/>
        </p:nvGraphicFramePr>
        <p:xfrm>
          <a:off x="251520" y="2996952"/>
          <a:ext cx="8640960" cy="1402080"/>
        </p:xfrm>
        <a:graphic>
          <a:graphicData uri="http://schemas.openxmlformats.org/drawingml/2006/table">
            <a:tbl>
              <a:tblPr firstRow="1" bandRow="1">
                <a:tableStyleId>{5C22544A-7EE6-4342-B048-85BDC9FD1C3A}</a:tableStyleId>
              </a:tblPr>
              <a:tblGrid>
                <a:gridCol w="2160240"/>
                <a:gridCol w="2160240"/>
                <a:gridCol w="2160240"/>
                <a:gridCol w="2160240"/>
              </a:tblGrid>
              <a:tr h="370840">
                <a:tc>
                  <a:txBody>
                    <a:bodyPr/>
                    <a:lstStyle/>
                    <a:p>
                      <a:pPr algn="ctr"/>
                      <a:r>
                        <a:rPr lang="en-GB" sz="1600" b="1" dirty="0" smtClean="0">
                          <a:solidFill>
                            <a:schemeClr val="tx1"/>
                          </a:solidFill>
                          <a:latin typeface="Calibri" pitchFamily="34" charset="0"/>
                          <a:cs typeface="Calibri" pitchFamily="34" charset="0"/>
                        </a:rPr>
                        <a:t>Invitations to corporate events</a:t>
                      </a:r>
                      <a:endParaRPr lang="en-GB" sz="16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600" b="1" dirty="0" smtClean="0">
                          <a:solidFill>
                            <a:schemeClr val="tx1"/>
                          </a:solidFill>
                          <a:latin typeface="Calibri" pitchFamily="34" charset="0"/>
                          <a:cs typeface="Calibri" pitchFamily="34" charset="0"/>
                        </a:rPr>
                        <a:t>Notification of price changes</a:t>
                      </a:r>
                      <a:endParaRPr lang="en-GB" sz="16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600" b="1" dirty="0" smtClean="0">
                          <a:solidFill>
                            <a:schemeClr val="tx1"/>
                          </a:solidFill>
                          <a:latin typeface="Calibri" pitchFamily="34" charset="0"/>
                          <a:cs typeface="Calibri" pitchFamily="34" charset="0"/>
                        </a:rPr>
                        <a:t>Reminders of payment</a:t>
                      </a:r>
                      <a:endParaRPr lang="en-GB" sz="16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600" b="1" dirty="0" smtClean="0">
                          <a:solidFill>
                            <a:schemeClr val="tx1"/>
                          </a:solidFill>
                          <a:latin typeface="Calibri" pitchFamily="34" charset="0"/>
                          <a:cs typeface="Calibri" pitchFamily="34" charset="0"/>
                        </a:rPr>
                        <a:t>Employee discipline</a:t>
                      </a:r>
                      <a:endParaRPr lang="en-GB" sz="1600" b="1" dirty="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a:txBody>
                    <a:bodyPr/>
                    <a:lstStyle/>
                    <a:p>
                      <a:pPr algn="ctr"/>
                      <a:r>
                        <a:rPr lang="en-GB" sz="1600" b="1" dirty="0" smtClean="0">
                          <a:solidFill>
                            <a:schemeClr val="tx1"/>
                          </a:solidFill>
                          <a:latin typeface="Calibri" pitchFamily="34" charset="0"/>
                          <a:cs typeface="Calibri" pitchFamily="34" charset="0"/>
                        </a:rPr>
                        <a:t>Interview notification</a:t>
                      </a:r>
                      <a:endParaRPr lang="en-GB" sz="16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600" b="1" dirty="0" smtClean="0">
                          <a:solidFill>
                            <a:schemeClr val="tx1"/>
                          </a:solidFill>
                          <a:latin typeface="Calibri" pitchFamily="34" charset="0"/>
                          <a:cs typeface="Calibri" pitchFamily="34" charset="0"/>
                        </a:rPr>
                        <a:t>Thank you for custom</a:t>
                      </a:r>
                      <a:endParaRPr lang="en-GB" sz="16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gridSpan="2">
                  <a:txBody>
                    <a:bodyPr/>
                    <a:lstStyle/>
                    <a:p>
                      <a:pPr algn="ctr"/>
                      <a:r>
                        <a:rPr lang="en-GB" sz="1600" b="1" dirty="0" smtClean="0">
                          <a:solidFill>
                            <a:schemeClr val="tx1"/>
                          </a:solidFill>
                          <a:latin typeface="Calibri" pitchFamily="34" charset="0"/>
                          <a:cs typeface="Calibri" pitchFamily="34" charset="0"/>
                        </a:rPr>
                        <a:t>As an accompaniment to a reply from a customer perhaps for a product order, brochure request or general enquiry</a:t>
                      </a:r>
                      <a:endParaRPr lang="en-GB" sz="16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hMerge="1">
                  <a:txBody>
                    <a:bodyPr/>
                    <a:lstStyle/>
                    <a:p>
                      <a:endParaRPr lang="en-GB" dirty="0"/>
                    </a:p>
                  </a:txBody>
                  <a:tcPr/>
                </a:tc>
              </a:tr>
            </a:tbl>
          </a:graphicData>
        </a:graphic>
      </p:graphicFrame>
      <p:pic>
        <p:nvPicPr>
          <p:cNvPr id="8" name="Picture 7"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9" name="Round Same Side Corner Rectangle 8">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3" name="Round Same Side Corner Rectangle 12">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4" name="Round Same Side Corner Rectangle 13">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5" name="Round Same Side Corner Rectangle 14">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6" name="Round Same Side Corner Rectangle 15">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7" name="Round Same Side Corner Rectangle 16">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8" name="Round Same Side Corner Rectangle 17">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412776"/>
            <a:ext cx="8784976" cy="4569182"/>
          </a:xfrm>
        </p:spPr>
        <p:txBody>
          <a:bodyPr>
            <a:noAutofit/>
          </a:bodyPr>
          <a:lstStyle/>
          <a:p>
            <a:pPr marL="0" indent="0">
              <a:buNone/>
            </a:pPr>
            <a:r>
              <a:rPr lang="en-GB" sz="2000" b="1" dirty="0" smtClean="0"/>
              <a:t>Style and Delivery - </a:t>
            </a:r>
            <a:r>
              <a:rPr lang="en-GB" sz="1800" dirty="0" smtClean="0"/>
              <a:t>Formal letters follow a strict style format (insert link here). They are normally delivered on a printed medium but can be sent electronically through email (or an attachment) or fax.</a:t>
            </a:r>
          </a:p>
          <a:p>
            <a:pPr marL="0" indent="0">
              <a:buNone/>
            </a:pPr>
            <a:endParaRPr lang="en-GB" sz="1800" dirty="0" smtClean="0"/>
          </a:p>
          <a:p>
            <a:pPr marL="0" indent="0"/>
            <a:endParaRPr lang="en-GB" sz="1800" dirty="0" smtClean="0"/>
          </a:p>
        </p:txBody>
      </p:sp>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(Letters)</a:t>
            </a:r>
            <a:endParaRPr lang="en-GB" sz="4000" dirty="0"/>
          </a:p>
        </p:txBody>
      </p:sp>
      <p:graphicFrame>
        <p:nvGraphicFramePr>
          <p:cNvPr id="8" name="Table 7"/>
          <p:cNvGraphicFramePr>
            <a:graphicFrameLocks noGrp="1"/>
          </p:cNvGraphicFramePr>
          <p:nvPr/>
        </p:nvGraphicFramePr>
        <p:xfrm>
          <a:off x="395536" y="2348880"/>
          <a:ext cx="8352928" cy="2839720"/>
        </p:xfrm>
        <a:graphic>
          <a:graphicData uri="http://schemas.openxmlformats.org/drawingml/2006/table">
            <a:tbl>
              <a:tblPr firstRow="1" bandRow="1">
                <a:tableStyleId>{5C22544A-7EE6-4342-B048-85BDC9FD1C3A}</a:tableStyleId>
              </a:tblPr>
              <a:tblGrid>
                <a:gridCol w="2784309"/>
                <a:gridCol w="1392155"/>
                <a:gridCol w="1392155"/>
                <a:gridCol w="2784309"/>
              </a:tblGrid>
              <a:tr h="370840">
                <a:tc gridSpan="2">
                  <a:txBody>
                    <a:bodyPr/>
                    <a:lstStyle/>
                    <a:p>
                      <a:pPr algn="ctr"/>
                      <a:r>
                        <a:rPr lang="en-GB" sz="1800" b="1" dirty="0" smtClean="0">
                          <a:solidFill>
                            <a:schemeClr val="tx1"/>
                          </a:solidFill>
                          <a:latin typeface="Calibri" pitchFamily="34" charset="0"/>
                          <a:cs typeface="Calibri" pitchFamily="34" charset="0"/>
                        </a:rPr>
                        <a:t>Letter head </a:t>
                      </a:r>
                    </a:p>
                    <a:p>
                      <a:pPr marL="342900" lvl="0" indent="-342900" algn="l">
                        <a:buFont typeface="Arial" pitchFamily="34" charset="0"/>
                        <a:buChar char="•"/>
                      </a:pPr>
                      <a:r>
                        <a:rPr lang="en-GB" sz="1800" b="1" dirty="0" smtClean="0">
                          <a:solidFill>
                            <a:schemeClr val="tx1"/>
                          </a:solidFill>
                          <a:latin typeface="Calibri" pitchFamily="34" charset="0"/>
                          <a:cs typeface="Calibri" pitchFamily="34" charset="0"/>
                        </a:rPr>
                        <a:t>Logo </a:t>
                      </a:r>
                    </a:p>
                    <a:p>
                      <a:pPr marL="342900" lvl="0" indent="-342900" algn="l">
                        <a:buFont typeface="Arial" pitchFamily="34" charset="0"/>
                        <a:buChar char="•"/>
                      </a:pPr>
                      <a:r>
                        <a:rPr lang="en-GB" sz="1800" b="1" dirty="0" smtClean="0">
                          <a:solidFill>
                            <a:schemeClr val="tx1"/>
                          </a:solidFill>
                          <a:latin typeface="Calibri" pitchFamily="34" charset="0"/>
                          <a:cs typeface="Calibri" pitchFamily="34" charset="0"/>
                        </a:rPr>
                        <a:t>Address </a:t>
                      </a:r>
                    </a:p>
                    <a:p>
                      <a:pPr marL="342900" lvl="0" indent="-342900" algn="l">
                        <a:buFont typeface="Arial" pitchFamily="34" charset="0"/>
                        <a:buChar char="•"/>
                      </a:pPr>
                      <a:r>
                        <a:rPr lang="en-GB" sz="1800" b="1" dirty="0" smtClean="0">
                          <a:solidFill>
                            <a:schemeClr val="tx1"/>
                          </a:solidFill>
                          <a:latin typeface="Calibri" pitchFamily="34" charset="0"/>
                          <a:cs typeface="Calibri" pitchFamily="34" charset="0"/>
                        </a:rPr>
                        <a:t>Phone number </a:t>
                      </a:r>
                    </a:p>
                    <a:p>
                      <a:pPr marL="342900" lvl="0" indent="-342900" algn="l">
                        <a:buFont typeface="Arial" pitchFamily="34" charset="0"/>
                        <a:buChar char="•"/>
                      </a:pPr>
                      <a:r>
                        <a:rPr lang="en-GB" sz="1800" b="1" dirty="0" smtClean="0">
                          <a:solidFill>
                            <a:schemeClr val="tx1"/>
                          </a:solidFill>
                          <a:latin typeface="Calibri" pitchFamily="34" charset="0"/>
                          <a:cs typeface="Calibri" pitchFamily="34" charset="0"/>
                        </a:rPr>
                        <a:t>Fax number </a:t>
                      </a:r>
                    </a:p>
                    <a:p>
                      <a:pPr marL="342900" lvl="0" indent="-342900" algn="l">
                        <a:buFont typeface="Arial" pitchFamily="34" charset="0"/>
                        <a:buChar char="•"/>
                      </a:pPr>
                      <a:r>
                        <a:rPr lang="en-GB" sz="1800" b="1" dirty="0" smtClean="0">
                          <a:solidFill>
                            <a:schemeClr val="tx1"/>
                          </a:solidFill>
                          <a:latin typeface="Calibri" pitchFamily="34" charset="0"/>
                          <a:cs typeface="Calibri" pitchFamily="34" charset="0"/>
                        </a:rPr>
                        <a:t>Web address </a:t>
                      </a:r>
                      <a:endParaRPr lang="en-GB" sz="1800" b="1" dirty="0">
                        <a:solidFill>
                          <a:schemeClr val="tx1"/>
                        </a:solidFill>
                        <a:latin typeface="Calibri" pitchFamily="34" charset="0"/>
                        <a:cs typeface="Calibri" pitchFamily="34" charset="0"/>
                      </a:endParaRPr>
                    </a:p>
                  </a:txBody>
                  <a:tcPr>
                    <a:solidFill>
                      <a:schemeClr val="tx2">
                        <a:lumMod val="20000"/>
                        <a:lumOff val="80000"/>
                      </a:schemeClr>
                    </a:solidFill>
                  </a:tcPr>
                </a:tc>
                <a:tc hMerge="1">
                  <a:txBody>
                    <a:bodyPr/>
                    <a:lstStyle/>
                    <a:p>
                      <a:endParaRPr lang="en-GB"/>
                    </a:p>
                  </a:txBody>
                  <a:tcPr/>
                </a:tc>
                <a:tc gridSpan="2">
                  <a:txBody>
                    <a:bodyPr/>
                    <a:lstStyle/>
                    <a:p>
                      <a:pPr algn="ctr"/>
                      <a:r>
                        <a:rPr lang="en-GB" sz="1800" b="1" dirty="0" smtClean="0">
                          <a:solidFill>
                            <a:schemeClr val="tx1"/>
                          </a:solidFill>
                          <a:latin typeface="Calibri" pitchFamily="34" charset="0"/>
                          <a:cs typeface="Calibri" pitchFamily="34" charset="0"/>
                        </a:rPr>
                        <a:t>Salutation </a:t>
                      </a:r>
                    </a:p>
                    <a:p>
                      <a:pPr marL="342900" lvl="0" indent="-342900" algn="l">
                        <a:buFont typeface="Arial" pitchFamily="34" charset="0"/>
                        <a:buChar char="•"/>
                      </a:pPr>
                      <a:r>
                        <a:rPr lang="en-GB" sz="1800" b="1" dirty="0" smtClean="0">
                          <a:solidFill>
                            <a:schemeClr val="tx1"/>
                          </a:solidFill>
                          <a:latin typeface="Calibri" pitchFamily="34" charset="0"/>
                          <a:cs typeface="Calibri" pitchFamily="34" charset="0"/>
                        </a:rPr>
                        <a:t>Yours faithfully (if greeting was Dear Sir or Madame) </a:t>
                      </a:r>
                    </a:p>
                    <a:p>
                      <a:pPr marL="342900" lvl="0" indent="-342900" algn="l">
                        <a:buFont typeface="Arial" pitchFamily="34" charset="0"/>
                        <a:buChar char="•"/>
                      </a:pPr>
                      <a:r>
                        <a:rPr lang="en-GB" sz="1800" b="1" dirty="0" smtClean="0">
                          <a:solidFill>
                            <a:schemeClr val="tx1"/>
                          </a:solidFill>
                          <a:latin typeface="Calibri" pitchFamily="34" charset="0"/>
                          <a:cs typeface="Calibri" pitchFamily="34" charset="0"/>
                        </a:rPr>
                        <a:t>Yours sincerely (if greeting was Dear 'then known name' </a:t>
                      </a:r>
                    </a:p>
                    <a:p>
                      <a:pPr marL="342900" lvl="0" indent="-342900" algn="l">
                        <a:buFont typeface="Arial" pitchFamily="34" charset="0"/>
                        <a:buChar char="•"/>
                      </a:pPr>
                      <a:r>
                        <a:rPr lang="en-GB" sz="1800" b="1" dirty="0" smtClean="0">
                          <a:solidFill>
                            <a:schemeClr val="tx1"/>
                          </a:solidFill>
                          <a:latin typeface="Calibri" pitchFamily="34" charset="0"/>
                          <a:cs typeface="Calibri" pitchFamily="34" charset="0"/>
                        </a:rPr>
                        <a:t>Enclosures (Enclosure : Order invoice </a:t>
                      </a:r>
                    </a:p>
                  </a:txBody>
                  <a:tcPr>
                    <a:solidFill>
                      <a:schemeClr val="tx2">
                        <a:lumMod val="20000"/>
                        <a:lumOff val="80000"/>
                      </a:schemeClr>
                    </a:solidFill>
                  </a:tcPr>
                </a:tc>
                <a:tc hMerge="1">
                  <a:txBody>
                    <a:bodyPr/>
                    <a:lstStyle/>
                    <a:p>
                      <a:endParaRPr lang="en-GB"/>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rPr>
                        <a:t>Date </a:t>
                      </a:r>
                    </a:p>
                  </a:txBody>
                  <a:tcPr>
                    <a:solidFill>
                      <a:schemeClr val="tx2">
                        <a:lumMod val="20000"/>
                        <a:lumOff val="80000"/>
                      </a:schemeClr>
                    </a:solidFill>
                  </a:tcPr>
                </a:tc>
                <a:tc gridSpan="2">
                  <a:txBody>
                    <a:bodyPr/>
                    <a:lstStyle/>
                    <a:p>
                      <a:pPr algn="ctr"/>
                      <a:r>
                        <a:rPr lang="en-GB" sz="1800" b="1" dirty="0" smtClean="0">
                          <a:solidFill>
                            <a:schemeClr val="tx1"/>
                          </a:solidFill>
                          <a:latin typeface="Calibri" pitchFamily="34" charset="0"/>
                          <a:cs typeface="Calibri" pitchFamily="34" charset="0"/>
                        </a:rPr>
                        <a:t>Greeting line </a:t>
                      </a:r>
                      <a:endParaRPr lang="en-GB" sz="1800" b="1" dirty="0">
                        <a:solidFill>
                          <a:schemeClr val="tx1"/>
                        </a:solidFill>
                        <a:latin typeface="Calibri" pitchFamily="34" charset="0"/>
                        <a:cs typeface="Calibri" pitchFamily="34" charset="0"/>
                      </a:endParaRPr>
                    </a:p>
                  </a:txBody>
                  <a:tcPr>
                    <a:solidFill>
                      <a:schemeClr val="tx2">
                        <a:lumMod val="20000"/>
                        <a:lumOff val="80000"/>
                      </a:schemeClr>
                    </a:solidFill>
                  </a:tcPr>
                </a:tc>
                <a:tc hMerge="1">
                  <a:txBody>
                    <a:bodyPr/>
                    <a:lstStyle/>
                    <a:p>
                      <a:endParaRPr lang="en-GB" dirty="0"/>
                    </a:p>
                  </a:txBody>
                  <a:tcPr/>
                </a:tc>
                <a:tc>
                  <a:txBody>
                    <a:bodyPr/>
                    <a:lstStyle/>
                    <a:p>
                      <a:pPr algn="ctr"/>
                      <a:r>
                        <a:rPr lang="en-GB" sz="1800" b="1" dirty="0" smtClean="0">
                          <a:solidFill>
                            <a:schemeClr val="tx1"/>
                          </a:solidFill>
                          <a:latin typeface="Calibri" pitchFamily="34" charset="0"/>
                          <a:cs typeface="Calibri" pitchFamily="34" charset="0"/>
                        </a:rPr>
                        <a:t>Title </a:t>
                      </a:r>
                      <a:endParaRPr lang="en-GB" sz="1800" b="1" dirty="0">
                        <a:solidFill>
                          <a:schemeClr val="tx1"/>
                        </a:solidFill>
                        <a:latin typeface="Calibri" pitchFamily="34" charset="0"/>
                        <a:cs typeface="Calibri" pitchFamily="34" charset="0"/>
                      </a:endParaRPr>
                    </a:p>
                  </a:txBody>
                  <a:tcPr>
                    <a:solidFill>
                      <a:schemeClr val="tx2">
                        <a:lumMod val="20000"/>
                        <a:lumOff val="80000"/>
                      </a:schemeClr>
                    </a:solidFill>
                  </a:tcPr>
                </a:tc>
              </a:tr>
              <a:tr h="0">
                <a:tc gridSpan="2">
                  <a:txBody>
                    <a:bodyPr/>
                    <a:lstStyle/>
                    <a:p>
                      <a:pPr algn="ctr"/>
                      <a:r>
                        <a:rPr lang="en-GB" sz="1800" b="1" dirty="0" smtClean="0">
                          <a:solidFill>
                            <a:schemeClr val="tx1"/>
                          </a:solidFill>
                          <a:latin typeface="Calibri" pitchFamily="34" charset="0"/>
                          <a:cs typeface="Calibri" pitchFamily="34" charset="0"/>
                        </a:rPr>
                        <a:t>Introductory paragraph</a:t>
                      </a:r>
                      <a:endParaRPr lang="en-GB" sz="1800" b="1" dirty="0">
                        <a:solidFill>
                          <a:schemeClr val="tx1"/>
                        </a:solidFill>
                        <a:latin typeface="Calibri" pitchFamily="34" charset="0"/>
                        <a:cs typeface="Calibri" pitchFamily="34" charset="0"/>
                      </a:endParaRPr>
                    </a:p>
                  </a:txBody>
                  <a:tcPr>
                    <a:solidFill>
                      <a:schemeClr val="tx2">
                        <a:lumMod val="20000"/>
                        <a:lumOff val="80000"/>
                      </a:schemeClr>
                    </a:solidFill>
                  </a:tcPr>
                </a:tc>
                <a:tc hMerge="1">
                  <a:txBody>
                    <a:bodyPr/>
                    <a:lstStyle/>
                    <a:p>
                      <a:endParaRPr lang="en-GB"/>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rPr>
                        <a:t>Main body (sometimes a few paragraphs) </a:t>
                      </a:r>
                    </a:p>
                  </a:txBody>
                  <a:tcPr>
                    <a:solidFill>
                      <a:schemeClr val="tx2">
                        <a:lumMod val="20000"/>
                        <a:lumOff val="80000"/>
                      </a:schemeClr>
                    </a:solidFill>
                  </a:tcPr>
                </a:tc>
                <a:tc hMerge="1">
                  <a:txBody>
                    <a:bodyPr/>
                    <a:lstStyle/>
                    <a:p>
                      <a:endParaRPr lang="en-GB"/>
                    </a:p>
                  </a:txBody>
                  <a:tcPr/>
                </a:tc>
              </a:tr>
              <a:tr h="0">
                <a:tc gridSpan="2">
                  <a:txBody>
                    <a:bodyPr/>
                    <a:lstStyle/>
                    <a:p>
                      <a:pPr algn="ctr"/>
                      <a:r>
                        <a:rPr lang="en-GB" sz="1800" b="1" dirty="0" smtClean="0">
                          <a:solidFill>
                            <a:schemeClr val="tx1"/>
                          </a:solidFill>
                          <a:latin typeface="Calibri" pitchFamily="34" charset="0"/>
                          <a:cs typeface="Calibri" pitchFamily="34" charset="0"/>
                        </a:rPr>
                        <a:t>Concluding paragraph</a:t>
                      </a:r>
                      <a:endParaRPr lang="en-GB" sz="1800" b="1" dirty="0">
                        <a:solidFill>
                          <a:schemeClr val="tx1"/>
                        </a:solidFill>
                        <a:latin typeface="Calibri" pitchFamily="34" charset="0"/>
                        <a:cs typeface="Calibri" pitchFamily="34" charset="0"/>
                      </a:endParaRPr>
                    </a:p>
                  </a:txBody>
                  <a:tcPr>
                    <a:solidFill>
                      <a:schemeClr val="tx2">
                        <a:lumMod val="20000"/>
                        <a:lumOff val="80000"/>
                      </a:schemeClr>
                    </a:solidFill>
                  </a:tcPr>
                </a:tc>
                <a:tc hMerge="1">
                  <a:txBody>
                    <a:bodyPr/>
                    <a:lstStyle/>
                    <a:p>
                      <a:endParaRPr lang="en-GB"/>
                    </a:p>
                  </a:txBody>
                  <a:tcPr/>
                </a:tc>
                <a:tc gridSpan="2">
                  <a:txBody>
                    <a:bodyPr/>
                    <a:lstStyle/>
                    <a:p>
                      <a:pPr algn="ctr"/>
                      <a:r>
                        <a:rPr lang="en-GB" sz="1800" b="1" dirty="0" smtClean="0">
                          <a:solidFill>
                            <a:schemeClr val="tx1"/>
                          </a:solidFill>
                          <a:latin typeface="Calibri" pitchFamily="34" charset="0"/>
                          <a:cs typeface="Calibri" pitchFamily="34" charset="0"/>
                        </a:rPr>
                        <a:t>Formal language is used throughout letter</a:t>
                      </a:r>
                      <a:endParaRPr lang="en-GB" sz="1800" b="1" dirty="0">
                        <a:solidFill>
                          <a:schemeClr val="tx1"/>
                        </a:solidFill>
                        <a:latin typeface="Calibri" pitchFamily="34" charset="0"/>
                        <a:cs typeface="Calibri" pitchFamily="34" charset="0"/>
                      </a:endParaRPr>
                    </a:p>
                  </a:txBody>
                  <a:tcPr>
                    <a:solidFill>
                      <a:schemeClr val="tx2">
                        <a:lumMod val="20000"/>
                        <a:lumOff val="80000"/>
                      </a:schemeClr>
                    </a:solidFill>
                  </a:tcPr>
                </a:tc>
                <a:tc hMerge="1">
                  <a:txBody>
                    <a:bodyPr/>
                    <a:lstStyle/>
                    <a:p>
                      <a:endParaRPr lang="en-GB"/>
                    </a:p>
                  </a:txBody>
                  <a:tcPr/>
                </a:tc>
              </a:tr>
            </a:tbl>
          </a:graphicData>
        </a:graphic>
      </p:graphicFrame>
      <p:pic>
        <p:nvPicPr>
          <p:cNvPr id="9" name="Picture 8"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13" name="Round Same Side Corner Rectangle 12">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4" name="Round Same Side Corner Rectangle 13">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5" name="Round Same Side Corner Rectangle 14">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6" name="Round Same Side Corner Rectangle 15">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7" name="Round Same Side Corner Rectangle 16">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8" name="Round Same Side Corner Rectangle 17">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9" name="Round Same Side Corner Rectangle 18">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0" name="Round Same Side Corner Rectangle 19">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nvPr>
        </p:nvGraphicFramePr>
        <p:xfrm>
          <a:off x="179512" y="1556792"/>
          <a:ext cx="8784976" cy="2413000"/>
        </p:xfrm>
        <a:graphic>
          <a:graphicData uri="http://schemas.openxmlformats.org/drawingml/2006/table">
            <a:tbl>
              <a:tblPr firstRow="1" bandRow="1">
                <a:tableStyleId>{5C22544A-7EE6-4342-B048-85BDC9FD1C3A}</a:tableStyleId>
              </a:tblPr>
              <a:tblGrid>
                <a:gridCol w="4392488"/>
                <a:gridCol w="4392488"/>
              </a:tblGrid>
              <a:tr h="370840">
                <a:tc>
                  <a:txBody>
                    <a:bodyPr/>
                    <a:lstStyle/>
                    <a:p>
                      <a:pPr algn="ctr"/>
                      <a:r>
                        <a:rPr lang="en-GB" sz="2000" b="1" dirty="0" smtClean="0">
                          <a:solidFill>
                            <a:schemeClr val="tx1"/>
                          </a:solidFill>
                          <a:latin typeface="Calibri" pitchFamily="34" charset="0"/>
                          <a:cs typeface="Calibri" pitchFamily="34" charset="0"/>
                        </a:rPr>
                        <a:t>Good Practice</a:t>
                      </a:r>
                      <a:endParaRPr lang="en-GB" sz="20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chemeClr val="tx1"/>
                          </a:solidFill>
                          <a:latin typeface="Calibri" pitchFamily="34" charset="0"/>
                          <a:cs typeface="Calibri" pitchFamily="34" charset="0"/>
                        </a:rPr>
                        <a:t>Common Mistakes</a:t>
                      </a: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latin typeface="Calibri" pitchFamily="34" charset="0"/>
                          <a:cs typeface="Calibri" pitchFamily="34" charset="0"/>
                        </a:rPr>
                        <a:t>All text aligned to the left below the letter heading</a:t>
                      </a:r>
                      <a:endParaRPr lang="en-GB" sz="15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latin typeface="Calibri" pitchFamily="34" charset="0"/>
                          <a:cs typeface="Calibri" pitchFamily="34" charset="0"/>
                        </a:rPr>
                        <a:t>Starting the letter I am writing - it is obvious you are writing they are reading it! </a:t>
                      </a: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latin typeface="Calibri" pitchFamily="34" charset="0"/>
                          <a:cs typeface="Calibri" pitchFamily="34" charset="0"/>
                        </a:rPr>
                        <a:t>Title pertinent to the subject of the letter</a:t>
                      </a:r>
                      <a:endParaRPr lang="en-GB" sz="15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r>
                        <a:rPr lang="en-GB" sz="1500" b="1" dirty="0" smtClean="0">
                          <a:latin typeface="Calibri" pitchFamily="34" charset="0"/>
                          <a:cs typeface="Calibri" pitchFamily="34" charset="0"/>
                        </a:rPr>
                        <a:t>Not leaving an area for the sender to sign after the salutation and above their name</a:t>
                      </a: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latin typeface="Calibri" pitchFamily="34" charset="0"/>
                          <a:cs typeface="Calibri" pitchFamily="34" charset="0"/>
                        </a:rPr>
                        <a:t>Date field written fully</a:t>
                      </a:r>
                      <a:endParaRPr lang="en-GB" sz="15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latin typeface="Calibri" pitchFamily="34" charset="0"/>
                          <a:cs typeface="Calibri" pitchFamily="34" charset="0"/>
                        </a:rPr>
                        <a:t>Not using formal language</a:t>
                      </a:r>
                      <a:endParaRPr lang="en-GB" sz="15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latin typeface="Calibri" pitchFamily="34" charset="0"/>
                          <a:cs typeface="Calibri" pitchFamily="34" charset="0"/>
                        </a:rPr>
                        <a:t>Using full line breaks between paragraphs</a:t>
                      </a:r>
                      <a:endParaRPr lang="en-GB" sz="15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latin typeface="Calibri" pitchFamily="34" charset="0"/>
                          <a:cs typeface="Calibri" pitchFamily="34" charset="0"/>
                        </a:rPr>
                        <a:t>Not using the correct capitalisation in Dear Sir or Madam or Yours faithfully / sincerely</a:t>
                      </a:r>
                      <a:endParaRPr lang="en-GB" sz="15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(Letters)</a:t>
            </a:r>
            <a:endParaRPr lang="en-GB" sz="4000" dirty="0"/>
          </a:p>
        </p:txBody>
      </p:sp>
      <p:pic>
        <p:nvPicPr>
          <p:cNvPr id="7" name="Picture 6"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8" name="Round Same Side Corner Rectangle 7">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3" name="Round Same Side Corner Rectangle 12">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4" name="Round Same Side Corner Rectangle 13">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5" name="Round Same Side Corner Rectangle 14">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6" name="Round Same Side Corner Rectangle 15">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7" name="Round Same Side Corner Rectangle 16">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8" name="Round Same Side Corner Rectangle 17">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412776"/>
            <a:ext cx="8784976" cy="4569182"/>
          </a:xfrm>
        </p:spPr>
        <p:txBody>
          <a:bodyPr>
            <a:noAutofit/>
          </a:bodyPr>
          <a:lstStyle/>
          <a:p>
            <a:pPr marL="0" indent="0">
              <a:buNone/>
            </a:pPr>
            <a:r>
              <a:rPr lang="en-GB" sz="2000" b="1" dirty="0" smtClean="0"/>
              <a:t>Purpose - </a:t>
            </a:r>
            <a:r>
              <a:rPr lang="en-GB" sz="1800" dirty="0" smtClean="0"/>
              <a:t>The purpose of a report is to provide information to others or another person so that they can then make a decision or action on this. A report is usually written for customer feedback on a product or store service or maybe a company’s annual report for the company progression or could be for funding details for a new building etc to say how the money was spent and what of it is left to still use. </a:t>
            </a:r>
          </a:p>
          <a:p>
            <a:pPr marL="457200" indent="-457200"/>
            <a:r>
              <a:rPr lang="en-GB" sz="1800" dirty="0" smtClean="0"/>
              <a:t>Reports are usually formal as they are made for a purpose to report information and not like a memo or email message. Most reports are in the form of a table as they consist of figures and numbers from a monthly view for the company. So the page would be laid out as the title at the top and then a table showing all the information and sometimes has a written statement at the bottom explaining the table or a summary of it. </a:t>
            </a:r>
          </a:p>
          <a:p>
            <a:pPr marL="0" indent="0">
              <a:buNone/>
            </a:pPr>
            <a:r>
              <a:rPr lang="en-GB" sz="2000" b="1" dirty="0" smtClean="0"/>
              <a:t>Message - </a:t>
            </a:r>
            <a:r>
              <a:rPr lang="en-GB" sz="1800" dirty="0" smtClean="0"/>
              <a:t>A report is to give a statement of a number of issues about period of time at the company whether this be a bank statement or to inform the company that something needs to be done about the company’s image for example.</a:t>
            </a:r>
          </a:p>
        </p:txBody>
      </p:sp>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(Reports)</a:t>
            </a:r>
            <a:endParaRPr lang="en-GB" sz="4000" dirty="0"/>
          </a:p>
        </p:txBody>
      </p:sp>
      <p:pic>
        <p:nvPicPr>
          <p:cNvPr id="7" name="Picture 6"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8" name="Round Same Side Corner Rectangle 7">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9" name="Round Same Side Corner Rectangle 8">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4" name="Round Same Side Corner Rectangle 13">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5" name="Round Same Side Corner Rectangle 14">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6" name="Round Same Side Corner Rectangle 15">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7" name="Round Same Side Corner Rectangle 16">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556792"/>
            <a:ext cx="8784976" cy="4569182"/>
          </a:xfrm>
        </p:spPr>
        <p:txBody>
          <a:bodyPr>
            <a:noAutofit/>
          </a:bodyPr>
          <a:lstStyle/>
          <a:p>
            <a:pPr marL="0" indent="0">
              <a:buNone/>
            </a:pPr>
            <a:r>
              <a:rPr lang="en-GB" sz="2000" b="1" dirty="0" smtClean="0"/>
              <a:t>Medium - </a:t>
            </a:r>
            <a:r>
              <a:rPr lang="en-GB" sz="1800" dirty="0" smtClean="0"/>
              <a:t>A report can be sent by email using the internet or as a letter based type form. It could be thought of less importance and sent by email to individual employees around the company to keep them up-dated with the company’s progress. </a:t>
            </a:r>
          </a:p>
          <a:p>
            <a:r>
              <a:rPr lang="en-GB" sz="1800" dirty="0" smtClean="0"/>
              <a:t>A report for example could be about the month’s figures of what they have spent. </a:t>
            </a:r>
          </a:p>
          <a:p>
            <a:pPr marL="0" indent="0">
              <a:buNone/>
            </a:pPr>
            <a:r>
              <a:rPr lang="en-GB" sz="2000" b="1" dirty="0" smtClean="0"/>
              <a:t>Style and Delivery - </a:t>
            </a:r>
            <a:r>
              <a:rPr lang="en-GB" sz="1800" dirty="0" smtClean="0"/>
              <a:t>A report looks a lot like a letter in the form of layout, the report has a title a clear introduction a main body of text going into detail or discussion and then following with a conclusion and the recommendations. The font will be ‘new times roman’s’ or a easy light font that is straight so it is easily read.</a:t>
            </a:r>
          </a:p>
          <a:p>
            <a:pPr marL="342900" indent="-342900">
              <a:buNone/>
            </a:pPr>
            <a:endParaRPr lang="en-GB" sz="1800" dirty="0" smtClean="0"/>
          </a:p>
          <a:p>
            <a:pPr marL="342900" indent="-342900"/>
            <a:endParaRPr lang="en-GB" sz="1800" dirty="0" smtClean="0"/>
          </a:p>
        </p:txBody>
      </p:sp>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(Reports)</a:t>
            </a:r>
            <a:endParaRPr lang="en-GB" sz="4000" dirty="0"/>
          </a:p>
        </p:txBody>
      </p:sp>
      <p:pic>
        <p:nvPicPr>
          <p:cNvPr id="7" name="Picture 6"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8" name="Round Same Side Corner Rectangle 7">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9" name="Round Same Side Corner Rectangle 8">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4" name="Round Same Side Corner Rectangle 13">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5" name="Round Same Side Corner Rectangle 14">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6" name="Round Same Side Corner Rectangle 15">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7" name="Round Same Side Corner Rectangle 16">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nvPr>
        </p:nvGraphicFramePr>
        <p:xfrm>
          <a:off x="179512" y="1629112"/>
          <a:ext cx="8784976" cy="3520440"/>
        </p:xfrm>
        <a:graphic>
          <a:graphicData uri="http://schemas.openxmlformats.org/drawingml/2006/table">
            <a:tbl>
              <a:tblPr firstRow="1" bandRow="1">
                <a:tableStyleId>{5C22544A-7EE6-4342-B048-85BDC9FD1C3A}</a:tableStyleId>
              </a:tblPr>
              <a:tblGrid>
                <a:gridCol w="4392488"/>
                <a:gridCol w="4392488"/>
              </a:tblGrid>
              <a:tr h="370840">
                <a:tc>
                  <a:txBody>
                    <a:bodyPr/>
                    <a:lstStyle/>
                    <a:p>
                      <a:pPr algn="ctr"/>
                      <a:r>
                        <a:rPr lang="en-GB" sz="2000" b="1" dirty="0" smtClean="0">
                          <a:solidFill>
                            <a:schemeClr val="tx1"/>
                          </a:solidFill>
                          <a:latin typeface="Calibri" pitchFamily="34" charset="0"/>
                          <a:cs typeface="Calibri" pitchFamily="34" charset="0"/>
                        </a:rPr>
                        <a:t>Good Practice</a:t>
                      </a:r>
                      <a:endParaRPr lang="en-GB" sz="20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chemeClr val="tx1"/>
                          </a:solidFill>
                          <a:latin typeface="Calibri" pitchFamily="34" charset="0"/>
                          <a:cs typeface="Calibri" pitchFamily="34" charset="0"/>
                        </a:rPr>
                        <a:t>Common Mistakes</a:t>
                      </a:r>
                    </a:p>
                  </a:txBody>
                  <a:tcPr anchor="ctr">
                    <a:solidFill>
                      <a:schemeClr val="tx2">
                        <a:lumMod val="20000"/>
                        <a:lumOff val="80000"/>
                      </a:schemeClr>
                    </a:solidFill>
                  </a:tcPr>
                </a:tc>
              </a:tr>
              <a:tr h="370840">
                <a:tc>
                  <a:txBody>
                    <a:bodyPr/>
                    <a:lstStyle/>
                    <a:p>
                      <a:r>
                        <a:rPr kumimoji="0" lang="en-GB" sz="1500" kern="1200" dirty="0" smtClean="0">
                          <a:solidFill>
                            <a:schemeClr val="dk1"/>
                          </a:solidFill>
                          <a:latin typeface="Calibri" pitchFamily="34" charset="0"/>
                          <a:ea typeface="+mn-ea"/>
                          <a:cs typeface="Calibri" pitchFamily="34" charset="0"/>
                        </a:rPr>
                        <a:t>Reports help communication as they present facts of a situation in writing so it is easily understandable and up for discussion. A report presents both sides of an argument or method of work. </a:t>
                      </a:r>
                      <a:endParaRPr kumimoji="0" lang="en-GB" sz="1500" kern="1200" dirty="0">
                        <a:solidFill>
                          <a:schemeClr val="dk1"/>
                        </a:solidFill>
                        <a:latin typeface="Calibri" pitchFamily="34" charset="0"/>
                        <a:ea typeface="+mn-ea"/>
                        <a:cs typeface="Calibri" pitchFamily="34" charset="0"/>
                      </a:endParaRP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500" kern="1200" dirty="0" smtClean="0">
                          <a:solidFill>
                            <a:schemeClr val="dk1"/>
                          </a:solidFill>
                          <a:latin typeface="Calibri" pitchFamily="34" charset="0"/>
                          <a:ea typeface="+mn-ea"/>
                          <a:cs typeface="Calibri" pitchFamily="34" charset="0"/>
                        </a:rPr>
                        <a:t>Huge costs</a:t>
                      </a:r>
                      <a:r>
                        <a:rPr kumimoji="0" lang="en-GB" sz="1500" kern="1200" baseline="0" dirty="0" smtClean="0">
                          <a:solidFill>
                            <a:schemeClr val="dk1"/>
                          </a:solidFill>
                          <a:latin typeface="Calibri" pitchFamily="34" charset="0"/>
                          <a:ea typeface="+mn-ea"/>
                          <a:cs typeface="Calibri" pitchFamily="34" charset="0"/>
                        </a:rPr>
                        <a:t> to design and create reports</a:t>
                      </a:r>
                    </a:p>
                  </a:txBody>
                  <a:tcPr anchor="ctr">
                    <a:solidFill>
                      <a:schemeClr val="tx2">
                        <a:lumMod val="20000"/>
                        <a:lumOff val="80000"/>
                      </a:schemeClr>
                    </a:solidFill>
                  </a:tcPr>
                </a:tc>
              </a:tr>
              <a:tr h="370840">
                <a:tc>
                  <a:txBody>
                    <a:bodyPr/>
                    <a:lstStyle/>
                    <a:p>
                      <a:r>
                        <a:rPr kumimoji="0" lang="en-GB" sz="1500" kern="1200" dirty="0" smtClean="0">
                          <a:solidFill>
                            <a:schemeClr val="dk1"/>
                          </a:solidFill>
                          <a:latin typeface="Calibri" pitchFamily="34" charset="0"/>
                          <a:ea typeface="+mn-ea"/>
                          <a:cs typeface="Calibri" pitchFamily="34" charset="0"/>
                        </a:rPr>
                        <a:t>A report is good as it can be used for any part of the company and are used often to report on how each department are doing each month or with a certain project. </a:t>
                      </a:r>
                      <a:endParaRPr kumimoji="0" lang="en-GB" sz="1500" kern="1200" dirty="0">
                        <a:solidFill>
                          <a:schemeClr val="dk1"/>
                        </a:solidFill>
                        <a:latin typeface="Calibri" pitchFamily="34" charset="0"/>
                        <a:ea typeface="+mn-ea"/>
                        <a:cs typeface="Calibri" pitchFamily="34" charset="0"/>
                      </a:endParaRPr>
                    </a:p>
                  </a:txBody>
                  <a:tcPr anchor="ctr">
                    <a:solidFill>
                      <a:schemeClr val="tx2">
                        <a:lumMod val="20000"/>
                        <a:lumOff val="80000"/>
                      </a:schemeClr>
                    </a:solidFill>
                  </a:tcPr>
                </a:tc>
                <a:tc>
                  <a:txBody>
                    <a:bodyPr/>
                    <a:lstStyle/>
                    <a:p>
                      <a:r>
                        <a:rPr kumimoji="0" lang="en-GB" sz="1500" kern="1200" dirty="0" smtClean="0">
                          <a:solidFill>
                            <a:schemeClr val="dk1"/>
                          </a:solidFill>
                          <a:latin typeface="Calibri" pitchFamily="34" charset="0"/>
                          <a:ea typeface="+mn-ea"/>
                          <a:cs typeface="Calibri" pitchFamily="34" charset="0"/>
                        </a:rPr>
                        <a:t>Time consuming to create and compile information from a range of sources</a:t>
                      </a: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500" kern="1200" dirty="0" smtClean="0">
                          <a:solidFill>
                            <a:schemeClr val="dk1"/>
                          </a:solidFill>
                          <a:latin typeface="Calibri" pitchFamily="34" charset="0"/>
                          <a:ea typeface="+mn-ea"/>
                          <a:cs typeface="Calibri" pitchFamily="34" charset="0"/>
                        </a:rPr>
                        <a:t>Wider range of audience targeted</a:t>
                      </a:r>
                    </a:p>
                  </a:txBody>
                  <a:tcPr anchor="ctr">
                    <a:solidFill>
                      <a:schemeClr val="tx2">
                        <a:lumMod val="20000"/>
                        <a:lumOff val="80000"/>
                      </a:schemeClr>
                    </a:solidFill>
                  </a:tcPr>
                </a:tc>
                <a:tc>
                  <a:txBody>
                    <a:bodyPr/>
                    <a:lstStyle/>
                    <a:p>
                      <a:r>
                        <a:rPr kumimoji="0" lang="en-GB" sz="1500" kern="1200" dirty="0" smtClean="0">
                          <a:solidFill>
                            <a:schemeClr val="dk1"/>
                          </a:solidFill>
                          <a:latin typeface="Calibri" pitchFamily="34" charset="0"/>
                          <a:ea typeface="+mn-ea"/>
                          <a:cs typeface="Calibri" pitchFamily="34" charset="0"/>
                        </a:rPr>
                        <a:t>Catering to the needs of different types of people</a:t>
                      </a: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GB" sz="1500" kern="1200" dirty="0" smtClean="0">
                        <a:solidFill>
                          <a:schemeClr val="dk1"/>
                        </a:solidFill>
                        <a:latin typeface="Calibri" pitchFamily="34" charset="0"/>
                        <a:ea typeface="+mn-ea"/>
                        <a:cs typeface="Calibri" pitchFamily="34" charset="0"/>
                      </a:endParaRPr>
                    </a:p>
                  </a:txBody>
                  <a:tcPr anchor="ctr">
                    <a:solidFill>
                      <a:schemeClr val="tx2">
                        <a:lumMod val="20000"/>
                        <a:lumOff val="80000"/>
                      </a:schemeClr>
                    </a:solidFill>
                  </a:tcPr>
                </a:tc>
                <a:tc>
                  <a:txBody>
                    <a:bodyPr/>
                    <a:lstStyle/>
                    <a:p>
                      <a:r>
                        <a:rPr kumimoji="0" lang="en-GB" sz="1500" kern="1200" dirty="0" smtClean="0">
                          <a:solidFill>
                            <a:schemeClr val="dk1"/>
                          </a:solidFill>
                          <a:latin typeface="Calibri" pitchFamily="34" charset="0"/>
                          <a:ea typeface="+mn-ea"/>
                          <a:cs typeface="Calibri" pitchFamily="34" charset="0"/>
                        </a:rPr>
                        <a:t>Style of language used</a:t>
                      </a: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GB" sz="1500" kern="1200" dirty="0" smtClean="0">
                        <a:solidFill>
                          <a:schemeClr val="dk1"/>
                        </a:solidFill>
                        <a:latin typeface="Calibri" pitchFamily="34" charset="0"/>
                        <a:ea typeface="+mn-ea"/>
                        <a:cs typeface="Calibri" pitchFamily="34" charset="0"/>
                      </a:endParaRPr>
                    </a:p>
                  </a:txBody>
                  <a:tcPr anchor="ctr">
                    <a:solidFill>
                      <a:schemeClr val="tx2">
                        <a:lumMod val="20000"/>
                        <a:lumOff val="80000"/>
                      </a:schemeClr>
                    </a:solidFill>
                  </a:tcPr>
                </a:tc>
                <a:tc>
                  <a:txBody>
                    <a:bodyPr/>
                    <a:lstStyle/>
                    <a:p>
                      <a:r>
                        <a:rPr kumimoji="0" lang="en-GB" sz="1500" kern="1200" dirty="0" smtClean="0">
                          <a:solidFill>
                            <a:schemeClr val="dk1"/>
                          </a:solidFill>
                          <a:latin typeface="Calibri" pitchFamily="34" charset="0"/>
                          <a:ea typeface="+mn-ea"/>
                          <a:cs typeface="Calibri" pitchFamily="34" charset="0"/>
                        </a:rPr>
                        <a:t>Technical/Complex</a:t>
                      </a:r>
                      <a:r>
                        <a:rPr kumimoji="0" lang="en-GB" sz="1500" kern="1200" baseline="0" dirty="0" smtClean="0">
                          <a:solidFill>
                            <a:schemeClr val="dk1"/>
                          </a:solidFill>
                          <a:latin typeface="Calibri" pitchFamily="34" charset="0"/>
                          <a:ea typeface="+mn-ea"/>
                          <a:cs typeface="Calibri" pitchFamily="34" charset="0"/>
                        </a:rPr>
                        <a:t> information used</a:t>
                      </a:r>
                      <a:endParaRPr kumimoji="0" lang="en-GB" sz="1500" kern="1200" dirty="0" smtClean="0">
                        <a:solidFill>
                          <a:schemeClr val="dk1"/>
                        </a:solidFill>
                        <a:latin typeface="Calibri" pitchFamily="34" charset="0"/>
                        <a:ea typeface="+mn-ea"/>
                        <a:cs typeface="Calibri" pitchFamily="34" charset="0"/>
                      </a:endParaRPr>
                    </a:p>
                  </a:txBody>
                  <a:tcPr anchor="ctr">
                    <a:solidFill>
                      <a:schemeClr val="tx2">
                        <a:lumMod val="20000"/>
                        <a:lumOff val="80000"/>
                      </a:schemeClr>
                    </a:solidFill>
                  </a:tcPr>
                </a:tc>
              </a:tr>
            </a:tbl>
          </a:graphicData>
        </a:graphic>
      </p:graphicFrame>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(Reports)</a:t>
            </a:r>
            <a:endParaRPr lang="en-GB" sz="4000" dirty="0"/>
          </a:p>
        </p:txBody>
      </p:sp>
      <p:pic>
        <p:nvPicPr>
          <p:cNvPr id="7" name="Picture 6"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8" name="Round Same Side Corner Rectangle 7">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3" name="Round Same Side Corner Rectangle 12">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4" name="Round Same Side Corner Rectangle 13">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5" name="Round Same Side Corner Rectangle 14">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6" name="Round Same Side Corner Rectangle 15">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7" name="Round Same Side Corner Rectangle 16">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8" name="Round Same Side Corner Rectangle 17">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412776"/>
            <a:ext cx="8784976" cy="4569182"/>
          </a:xfrm>
        </p:spPr>
        <p:txBody>
          <a:bodyPr>
            <a:noAutofit/>
          </a:bodyPr>
          <a:lstStyle/>
          <a:p>
            <a:pPr marL="0" indent="0">
              <a:buNone/>
            </a:pPr>
            <a:r>
              <a:rPr lang="en-GB" sz="2000" b="1" dirty="0" smtClean="0"/>
              <a:t>Purpose - </a:t>
            </a:r>
            <a:r>
              <a:rPr lang="en-GB" sz="1800" dirty="0" smtClean="0"/>
              <a:t>Invoices are written communications that occur not only externally but also internally within an organisation. They usually use this form of communication to inform the audience that financial implication is outstanding and that something needs to be done within a set amount of time.</a:t>
            </a:r>
          </a:p>
          <a:p>
            <a:pPr marL="342900" indent="-342900"/>
            <a:r>
              <a:rPr lang="en-GB" sz="1800" dirty="0" smtClean="0"/>
              <a:t>Like a letter heading created by the company which contains certain standard information, such as the logo, address, phone number, fax number and web address. </a:t>
            </a:r>
          </a:p>
          <a:p>
            <a:pPr marL="0" indent="0">
              <a:buNone/>
            </a:pPr>
            <a:r>
              <a:rPr lang="en-GB" sz="2000" b="1" dirty="0" smtClean="0"/>
              <a:t>Message - </a:t>
            </a:r>
            <a:r>
              <a:rPr lang="en-GB" sz="1800" dirty="0" smtClean="0"/>
              <a:t>Official with conveyed message, reflecting the business and the agreement they have with the intended audience</a:t>
            </a:r>
          </a:p>
          <a:p>
            <a:pPr marL="0" indent="0">
              <a:buNone/>
            </a:pPr>
            <a:r>
              <a:rPr lang="en-GB" sz="2000" b="1" dirty="0" smtClean="0"/>
              <a:t>Medium - </a:t>
            </a:r>
            <a:r>
              <a:rPr lang="en-GB" sz="1800" dirty="0" smtClean="0"/>
              <a:t>can be both, but normally a printed version (hard-copy)</a:t>
            </a:r>
          </a:p>
          <a:p>
            <a:pPr marL="342900" indent="-342900">
              <a:buNone/>
            </a:pPr>
            <a:r>
              <a:rPr lang="en-GB" sz="2000" b="1" dirty="0" smtClean="0"/>
              <a:t>Style and Delivery - </a:t>
            </a:r>
            <a:r>
              <a:rPr lang="en-GB" sz="1800" dirty="0" smtClean="0"/>
              <a:t>like a letter</a:t>
            </a:r>
          </a:p>
          <a:p>
            <a:pPr marL="342900" indent="-342900">
              <a:buNone/>
            </a:pPr>
            <a:endParaRPr lang="en-GB" sz="1800" dirty="0" smtClean="0"/>
          </a:p>
        </p:txBody>
      </p:sp>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(Invoice)</a:t>
            </a:r>
            <a:endParaRPr lang="en-GB" sz="4000" dirty="0"/>
          </a:p>
        </p:txBody>
      </p:sp>
      <p:pic>
        <p:nvPicPr>
          <p:cNvPr id="7" name="Picture 6"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8" name="Round Same Side Corner Rectangle 7">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9" name="Round Same Side Corner Rectangle 8">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4" name="Round Same Side Corner Rectangle 13">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5" name="Round Same Side Corner Rectangle 14">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6" name="Round Same Side Corner Rectangle 15">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7" name="Round Same Side Corner Rectangle 16">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nvPr>
        </p:nvGraphicFramePr>
        <p:xfrm>
          <a:off x="179512" y="1484784"/>
          <a:ext cx="8784976" cy="1879600"/>
        </p:xfrm>
        <a:graphic>
          <a:graphicData uri="http://schemas.openxmlformats.org/drawingml/2006/table">
            <a:tbl>
              <a:tblPr firstRow="1" bandRow="1">
                <a:tableStyleId>{5C22544A-7EE6-4342-B048-85BDC9FD1C3A}</a:tableStyleId>
              </a:tblPr>
              <a:tblGrid>
                <a:gridCol w="4392488"/>
                <a:gridCol w="4392488"/>
              </a:tblGrid>
              <a:tr h="370840">
                <a:tc>
                  <a:txBody>
                    <a:bodyPr/>
                    <a:lstStyle/>
                    <a:p>
                      <a:pPr algn="ctr"/>
                      <a:r>
                        <a:rPr lang="en-GB" sz="2000" b="1" dirty="0" smtClean="0">
                          <a:solidFill>
                            <a:schemeClr val="tx1"/>
                          </a:solidFill>
                          <a:latin typeface="Calibri" pitchFamily="34" charset="0"/>
                          <a:cs typeface="Calibri" pitchFamily="34" charset="0"/>
                        </a:rPr>
                        <a:t>Good Practice</a:t>
                      </a:r>
                      <a:endParaRPr lang="en-GB" sz="20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chemeClr val="tx1"/>
                          </a:solidFill>
                          <a:latin typeface="Calibri" pitchFamily="34" charset="0"/>
                          <a:cs typeface="Calibri" pitchFamily="34" charset="0"/>
                        </a:rPr>
                        <a:t>Common Mistakes</a:t>
                      </a: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latin typeface="Calibri" pitchFamily="34" charset="0"/>
                          <a:cs typeface="Calibri" pitchFamily="34" charset="0"/>
                        </a:rPr>
                        <a:t>All text aligned to the left below the letter heading</a:t>
                      </a:r>
                      <a:endParaRPr lang="en-GB" sz="15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latin typeface="Calibri" pitchFamily="34" charset="0"/>
                          <a:cs typeface="Calibri" pitchFamily="34" charset="0"/>
                        </a:rPr>
                        <a:t>Itemisation of ALL expenditures</a:t>
                      </a: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Calculations</a:t>
                      </a:r>
                      <a:r>
                        <a:rPr lang="en-GB" sz="1500" b="1" baseline="0" dirty="0" smtClean="0">
                          <a:solidFill>
                            <a:schemeClr val="tx1"/>
                          </a:solidFill>
                          <a:latin typeface="Calibri" pitchFamily="34" charset="0"/>
                          <a:cs typeface="Calibri" pitchFamily="34" charset="0"/>
                        </a:rPr>
                        <a:t> used within the document</a:t>
                      </a:r>
                      <a:endParaRPr lang="en-GB" sz="15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Use of formulas to calculate</a:t>
                      </a: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Layout is clear</a:t>
                      </a: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Size of text</a:t>
                      </a: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Message/Warning</a:t>
                      </a:r>
                      <a:r>
                        <a:rPr lang="en-GB" sz="1500" b="1" baseline="0" dirty="0" smtClean="0">
                          <a:solidFill>
                            <a:schemeClr val="tx1"/>
                          </a:solidFill>
                          <a:latin typeface="Calibri" pitchFamily="34" charset="0"/>
                          <a:cs typeface="Calibri" pitchFamily="34" charset="0"/>
                        </a:rPr>
                        <a:t> is clearly stated</a:t>
                      </a:r>
                      <a:endParaRPr lang="en-GB" sz="15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Colour scheme</a:t>
                      </a:r>
                      <a:r>
                        <a:rPr lang="en-GB" sz="1500" b="1" baseline="0" dirty="0" smtClean="0">
                          <a:solidFill>
                            <a:schemeClr val="tx1"/>
                          </a:solidFill>
                          <a:latin typeface="Calibri" pitchFamily="34" charset="0"/>
                          <a:cs typeface="Calibri" pitchFamily="34" charset="0"/>
                        </a:rPr>
                        <a:t> for negative values</a:t>
                      </a:r>
                      <a:endParaRPr lang="en-GB" sz="15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(Invoice)</a:t>
            </a:r>
            <a:endParaRPr lang="en-GB" sz="4000" dirty="0"/>
          </a:p>
        </p:txBody>
      </p:sp>
      <p:pic>
        <p:nvPicPr>
          <p:cNvPr id="7" name="Picture 6"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8" name="Round Same Side Corner Rectangle 7">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3" name="Round Same Side Corner Rectangle 12">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4" name="Round Same Side Corner Rectangle 13">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5" name="Round Same Side Corner Rectangle 14">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6" name="Round Same Side Corner Rectangle 15">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7" name="Round Same Side Corner Rectangle 16">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8" name="Round Same Side Corner Rectangle 17">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412776"/>
            <a:ext cx="8784976" cy="4569182"/>
          </a:xfrm>
        </p:spPr>
        <p:txBody>
          <a:bodyPr>
            <a:noAutofit/>
          </a:bodyPr>
          <a:lstStyle/>
          <a:p>
            <a:pPr marL="0" indent="0">
              <a:buNone/>
            </a:pPr>
            <a:r>
              <a:rPr lang="en-GB" sz="2000" b="1" dirty="0" smtClean="0"/>
              <a:t>Purpose - </a:t>
            </a:r>
            <a:r>
              <a:rPr lang="en-GB" sz="1800" dirty="0" smtClean="0"/>
              <a:t>It is usual to inform readers of specific information. A memo can also be used to persuade others to take action, give feedback on a particular issue, or react to a situation. They provide basic information such as dates / reminders, such as meeting times / location.</a:t>
            </a:r>
          </a:p>
          <a:p>
            <a:r>
              <a:rPr lang="en-GB" sz="1800" dirty="0" smtClean="0"/>
              <a:t>This is how a basic memo will look when reminding somebody to go to an event or follow something up to complete a task. As shown, it is short but tells you clearly what you need to do. They are commonly written on post it notes, or paper. </a:t>
            </a:r>
          </a:p>
          <a:p>
            <a:r>
              <a:rPr lang="en-GB" sz="1800" dirty="0" smtClean="0"/>
              <a:t>While memos are a convenient technique to communicate, it is always necessary to determine if I meeting is more appropriate. </a:t>
            </a:r>
          </a:p>
          <a:p>
            <a:pPr marL="0" indent="0">
              <a:buNone/>
            </a:pPr>
            <a:r>
              <a:rPr lang="en-GB" sz="2000" b="1" dirty="0" smtClean="0"/>
              <a:t>Message - </a:t>
            </a:r>
            <a:r>
              <a:rPr lang="en-GB" sz="2000" dirty="0" smtClean="0"/>
              <a:t>Like </a:t>
            </a:r>
            <a:r>
              <a:rPr lang="en-GB" sz="1800" dirty="0" smtClean="0"/>
              <a:t>SMS. It should take no longer than 30 seconds or a minute to read. It is not a guide; it is something that leads on to something else. It instructs you to do something or reminds you of something essential to remember.</a:t>
            </a:r>
          </a:p>
          <a:p>
            <a:pPr marL="0" indent="0">
              <a:buNone/>
            </a:pPr>
            <a:r>
              <a:rPr lang="en-GB" sz="2000" b="1" dirty="0" smtClean="0"/>
              <a:t>Medium - </a:t>
            </a:r>
            <a:r>
              <a:rPr lang="en-GB" sz="1800" dirty="0" smtClean="0"/>
              <a:t>A memo should be written on a piece of paper and pinned up so it’s in visual view or on a post it note. </a:t>
            </a:r>
          </a:p>
          <a:p>
            <a:pPr marL="0" indent="0">
              <a:buNone/>
            </a:pPr>
            <a:r>
              <a:rPr lang="en-GB" sz="2000" b="1" dirty="0" smtClean="0"/>
              <a:t>Style and Delivery -</a:t>
            </a:r>
            <a:r>
              <a:rPr lang="en-GB" sz="1800" dirty="0" smtClean="0"/>
              <a:t>The speed of delivery is only affected by the reader; the writer can put 	the note where the reader may mostly see it, such as the computer or desk. But 		the reader must notice the note for it to be delivered with speed , and 			so it depends.</a:t>
            </a:r>
          </a:p>
        </p:txBody>
      </p:sp>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(Memos)</a:t>
            </a:r>
            <a:endParaRPr lang="en-GB" sz="4000" dirty="0"/>
          </a:p>
        </p:txBody>
      </p:sp>
      <p:pic>
        <p:nvPicPr>
          <p:cNvPr id="7" name="Picture 6"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8" name="Round Same Side Corner Rectangle 7">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9" name="Round Same Side Corner Rectangle 8">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4" name="Round Same Side Corner Rectangle 13">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5" name="Round Same Side Corner Rectangle 14">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6" name="Round Same Side Corner Rectangle 15">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7" name="Round Same Side Corner Rectangle 16">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640960" cy="4929222"/>
          </a:xfrm>
        </p:spPr>
        <p:txBody>
          <a:bodyPr>
            <a:noAutofit/>
          </a:bodyPr>
          <a:lstStyle/>
          <a:p>
            <a:pPr>
              <a:spcBef>
                <a:spcPts val="600"/>
              </a:spcBef>
              <a:spcAft>
                <a:spcPts val="1200"/>
              </a:spcAft>
            </a:pPr>
            <a:r>
              <a:rPr lang="en-GB" sz="2000" b="1" u="sng" dirty="0" smtClean="0"/>
              <a:t>P2</a:t>
            </a:r>
            <a:r>
              <a:rPr lang="en-GB" sz="2000" dirty="0" smtClean="0"/>
              <a:t> - Explain the principles of effective communication</a:t>
            </a:r>
          </a:p>
          <a:p>
            <a:pPr>
              <a:spcBef>
                <a:spcPts val="600"/>
              </a:spcBef>
              <a:spcAft>
                <a:spcPts val="1200"/>
              </a:spcAft>
            </a:pPr>
            <a:r>
              <a:rPr lang="en-GB" sz="2000" b="1" u="sng" dirty="0" smtClean="0"/>
              <a:t>P3</a:t>
            </a:r>
            <a:r>
              <a:rPr lang="en-GB" sz="2000" dirty="0" smtClean="0"/>
              <a:t> - Discuss potential barriers to effective communication</a:t>
            </a:r>
          </a:p>
          <a:p>
            <a:pPr>
              <a:spcBef>
                <a:spcPts val="600"/>
              </a:spcBef>
              <a:spcAft>
                <a:spcPts val="1200"/>
              </a:spcAft>
            </a:pPr>
            <a:r>
              <a:rPr lang="en-GB" sz="2000" b="1" u="sng" dirty="0" smtClean="0"/>
              <a:t>P4</a:t>
            </a:r>
            <a:r>
              <a:rPr lang="en-GB" sz="2000" dirty="0" smtClean="0"/>
              <a:t> - Demonstrate a range of effective interpersonal skills</a:t>
            </a:r>
          </a:p>
          <a:p>
            <a:pPr>
              <a:spcBef>
                <a:spcPts val="600"/>
              </a:spcBef>
              <a:spcAft>
                <a:spcPts val="1200"/>
              </a:spcAft>
            </a:pPr>
            <a:r>
              <a:rPr lang="en-GB" sz="2000" b="1" u="sng" dirty="0" smtClean="0"/>
              <a:t>D1</a:t>
            </a:r>
            <a:r>
              <a:rPr lang="en-GB" sz="2000" dirty="0" smtClean="0"/>
              <a:t> - Explain how some of the potential barriers can be reduced</a:t>
            </a:r>
          </a:p>
        </p:txBody>
      </p:sp>
      <p:sp>
        <p:nvSpPr>
          <p:cNvPr id="2" name="Title 1"/>
          <p:cNvSpPr>
            <a:spLocks noGrp="1"/>
          </p:cNvSpPr>
          <p:nvPr>
            <p:ph type="title"/>
          </p:nvPr>
        </p:nvSpPr>
        <p:spPr>
          <a:xfrm>
            <a:off x="0" y="332656"/>
            <a:ext cx="9144000" cy="452568"/>
          </a:xfrm>
        </p:spPr>
        <p:txBody>
          <a:bodyPr>
            <a:normAutofit fontScale="90000"/>
          </a:bodyPr>
          <a:lstStyle/>
          <a:p>
            <a:r>
              <a:rPr lang="en-GB" b="1" dirty="0" smtClean="0"/>
              <a:t> Assessment Criteria</a:t>
            </a:r>
            <a:endParaRPr lang="en-US" b="1" dirty="0"/>
          </a:p>
        </p:txBody>
      </p:sp>
      <p:pic>
        <p:nvPicPr>
          <p:cNvPr id="4" name="Picture 3"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5" name="Round Same Side Corner Rectangle 4">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6" name="Round Same Side Corner Rectangle 5">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7" name="Round Same Side Corner Rectangle 6">
            <a:hlinkClick r:id="rId6" action="ppaction://hlinksldjump"/>
          </p:cNvPr>
          <p:cNvSpPr/>
          <p:nvPr/>
        </p:nvSpPr>
        <p:spPr>
          <a:xfrm>
            <a:off x="1907704" y="0"/>
            <a:ext cx="792088"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8" name="Round Same Side Corner Rectangle 7">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9" name="Round Same Side Corner Rectangle 8">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0" name="Round Same Side Corner Rectangle 9">
            <a:hlinkClick r:id="rId9" action="ppaction://hlinksldjump"/>
          </p:cNvPr>
          <p:cNvSpPr/>
          <p:nvPr/>
        </p:nvSpPr>
        <p:spPr>
          <a:xfrm>
            <a:off x="363589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1" name="Round Same Side Corner Rectangle 10">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2" name="Round Same Side Corner Rectangle 11">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nvPr>
        </p:nvGraphicFramePr>
        <p:xfrm>
          <a:off x="179512" y="1484784"/>
          <a:ext cx="8784976" cy="1950720"/>
        </p:xfrm>
        <a:graphic>
          <a:graphicData uri="http://schemas.openxmlformats.org/drawingml/2006/table">
            <a:tbl>
              <a:tblPr firstRow="1" bandRow="1">
                <a:tableStyleId>{5C22544A-7EE6-4342-B048-85BDC9FD1C3A}</a:tableStyleId>
              </a:tblPr>
              <a:tblGrid>
                <a:gridCol w="4392488"/>
                <a:gridCol w="4392488"/>
              </a:tblGrid>
              <a:tr h="370840">
                <a:tc>
                  <a:txBody>
                    <a:bodyPr/>
                    <a:lstStyle/>
                    <a:p>
                      <a:pPr algn="ctr"/>
                      <a:r>
                        <a:rPr lang="en-GB" sz="2000" b="1" dirty="0" smtClean="0">
                          <a:solidFill>
                            <a:schemeClr val="tx1"/>
                          </a:solidFill>
                          <a:latin typeface="Calibri" pitchFamily="34" charset="0"/>
                          <a:cs typeface="Calibri" pitchFamily="34" charset="0"/>
                        </a:rPr>
                        <a:t>Good Practice</a:t>
                      </a:r>
                      <a:endParaRPr lang="en-GB" sz="20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chemeClr val="tx1"/>
                          </a:solidFill>
                          <a:latin typeface="Calibri" pitchFamily="34" charset="0"/>
                          <a:cs typeface="Calibri" pitchFamily="34" charset="0"/>
                        </a:rPr>
                        <a:t>Common Mistakes</a:t>
                      </a:r>
                    </a:p>
                  </a:txBody>
                  <a:tcPr anchor="ctr">
                    <a:solidFill>
                      <a:schemeClr val="tx2">
                        <a:lumMod val="20000"/>
                        <a:lumOff val="80000"/>
                      </a:schemeClr>
                    </a:solidFill>
                  </a:tcPr>
                </a:tc>
              </a:tr>
              <a:tr h="370840">
                <a:tc>
                  <a:txBody>
                    <a:bodyPr/>
                    <a:lstStyle/>
                    <a:p>
                      <a:r>
                        <a:rPr kumimoji="0" lang="en-GB" sz="1500" kern="1200" dirty="0" smtClean="0">
                          <a:solidFill>
                            <a:schemeClr val="dk1"/>
                          </a:solidFill>
                          <a:latin typeface="Calibri" pitchFamily="34" charset="0"/>
                          <a:ea typeface="+mn-ea"/>
                          <a:cs typeface="Calibri" pitchFamily="34" charset="0"/>
                        </a:rPr>
                        <a:t>Memos allow employees to send and receive information through small pieces of paper.</a:t>
                      </a: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500" kern="1200" dirty="0" smtClean="0">
                          <a:solidFill>
                            <a:schemeClr val="dk1"/>
                          </a:solidFill>
                          <a:latin typeface="Calibri" pitchFamily="34" charset="0"/>
                          <a:ea typeface="+mn-ea"/>
                          <a:cs typeface="Calibri" pitchFamily="34" charset="0"/>
                        </a:rPr>
                        <a:t>People sometimes use memos as a letter and write too much information on them and it becomes too long and doesn’t have short to point information. </a:t>
                      </a:r>
                    </a:p>
                  </a:txBody>
                  <a:tcPr anchor="ctr">
                    <a:solidFill>
                      <a:schemeClr val="tx2">
                        <a:lumMod val="20000"/>
                        <a:lumOff val="80000"/>
                      </a:schemeClr>
                    </a:solidFill>
                  </a:tcPr>
                </a:tc>
              </a:tr>
              <a:tr h="370840">
                <a:tc>
                  <a:txBody>
                    <a:bodyPr/>
                    <a:lstStyle/>
                    <a:p>
                      <a:r>
                        <a:rPr kumimoji="0" lang="en-GB" sz="1500" kern="1200" dirty="0" smtClean="0">
                          <a:solidFill>
                            <a:schemeClr val="dk1"/>
                          </a:solidFill>
                          <a:latin typeface="Calibri" pitchFamily="34" charset="0"/>
                          <a:ea typeface="+mn-ea"/>
                          <a:cs typeface="Calibri" pitchFamily="34" charset="0"/>
                        </a:rPr>
                        <a:t>They should be brief and informal</a:t>
                      </a:r>
                      <a:r>
                        <a:rPr kumimoji="0" lang="en-GB" sz="1500" kern="1200" baseline="0" dirty="0" smtClean="0">
                          <a:solidFill>
                            <a:schemeClr val="dk1"/>
                          </a:solidFill>
                          <a:latin typeface="Calibri" pitchFamily="34" charset="0"/>
                          <a:ea typeface="+mn-ea"/>
                          <a:cs typeface="Calibri" pitchFamily="34" charset="0"/>
                        </a:rPr>
                        <a:t> - </a:t>
                      </a:r>
                      <a:r>
                        <a:rPr kumimoji="0" lang="en-GB" sz="1500" kern="1200" dirty="0" smtClean="0">
                          <a:solidFill>
                            <a:schemeClr val="dk1"/>
                          </a:solidFill>
                          <a:latin typeface="Calibri" pitchFamily="34" charset="0"/>
                          <a:ea typeface="+mn-ea"/>
                          <a:cs typeface="Calibri" pitchFamily="34" charset="0"/>
                        </a:rPr>
                        <a:t>This is because they are only meant to be the facts that are needed. </a:t>
                      </a:r>
                      <a:endParaRPr kumimoji="0" lang="en-GB" sz="1500" kern="1200" dirty="0">
                        <a:solidFill>
                          <a:schemeClr val="dk1"/>
                        </a:solidFill>
                        <a:latin typeface="Calibri" pitchFamily="34" charset="0"/>
                        <a:ea typeface="+mn-ea"/>
                        <a:cs typeface="Calibri" pitchFamily="34" charset="0"/>
                      </a:endParaRPr>
                    </a:p>
                  </a:txBody>
                  <a:tcPr anchor="ctr">
                    <a:solidFill>
                      <a:schemeClr val="tx2">
                        <a:lumMod val="20000"/>
                        <a:lumOff val="80000"/>
                      </a:schemeClr>
                    </a:solidFill>
                  </a:tcPr>
                </a:tc>
                <a:tc>
                  <a:txBody>
                    <a:bodyPr/>
                    <a:lstStyle/>
                    <a:p>
                      <a:r>
                        <a:rPr kumimoji="0" lang="en-GB" sz="1500" kern="1200" dirty="0" smtClean="0">
                          <a:solidFill>
                            <a:schemeClr val="dk1"/>
                          </a:solidFill>
                          <a:latin typeface="Calibri" pitchFamily="34" charset="0"/>
                          <a:ea typeface="+mn-ea"/>
                          <a:cs typeface="Calibri" pitchFamily="34" charset="0"/>
                        </a:rPr>
                        <a:t>People may also not write readable information and would defeat the object of writing a memo in the first place.</a:t>
                      </a:r>
                    </a:p>
                  </a:txBody>
                  <a:tcPr anchor="ctr">
                    <a:solidFill>
                      <a:schemeClr val="tx2">
                        <a:lumMod val="20000"/>
                        <a:lumOff val="80000"/>
                      </a:schemeClr>
                    </a:solidFill>
                  </a:tcPr>
                </a:tc>
              </a:tr>
            </a:tbl>
          </a:graphicData>
        </a:graphic>
      </p:graphicFrame>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(Memos)</a:t>
            </a:r>
            <a:endParaRPr lang="en-GB" sz="4000" dirty="0"/>
          </a:p>
        </p:txBody>
      </p:sp>
      <p:pic>
        <p:nvPicPr>
          <p:cNvPr id="7" name="Picture 6"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8" name="Round Same Side Corner Rectangle 7">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3" name="Round Same Side Corner Rectangle 12">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4" name="Round Same Side Corner Rectangle 13">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5" name="Round Same Side Corner Rectangle 14">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6" name="Round Same Side Corner Rectangle 15">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7" name="Round Same Side Corner Rectangle 16">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8" name="Round Same Side Corner Rectangle 17">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412776"/>
            <a:ext cx="8784976" cy="4569182"/>
          </a:xfrm>
        </p:spPr>
        <p:txBody>
          <a:bodyPr>
            <a:noAutofit/>
          </a:bodyPr>
          <a:lstStyle/>
          <a:p>
            <a:pPr marL="0" indent="0">
              <a:buNone/>
            </a:pPr>
            <a:r>
              <a:rPr lang="en-GB" sz="2000" b="1" dirty="0" smtClean="0"/>
              <a:t>Purpose - </a:t>
            </a:r>
            <a:r>
              <a:rPr lang="en-GB" sz="1800" dirty="0" smtClean="0"/>
              <a:t>The purpose of any presentation is to give out information to a limited audience in a slide by slide method to a variety of different audiences either internally or externally. Generally these can be about anything including:</a:t>
            </a:r>
          </a:p>
          <a:p>
            <a:pPr marL="0" indent="0">
              <a:buNone/>
            </a:pPr>
            <a:endParaRPr lang="en-GB" sz="1800" dirty="0" smtClean="0"/>
          </a:p>
          <a:p>
            <a:pPr marL="0" indent="0">
              <a:buNone/>
            </a:pPr>
            <a:endParaRPr lang="en-GB" sz="1800" dirty="0" smtClean="0"/>
          </a:p>
          <a:p>
            <a:pPr marL="0" indent="0">
              <a:buNone/>
            </a:pPr>
            <a:endParaRPr lang="en-GB" sz="1800" dirty="0" smtClean="0"/>
          </a:p>
          <a:p>
            <a:pPr marL="0" indent="0">
              <a:buNone/>
            </a:pPr>
            <a:endParaRPr lang="en-GB" sz="1800" dirty="0" smtClean="0"/>
          </a:p>
          <a:p>
            <a:pPr marL="0" indent="0">
              <a:buNone/>
            </a:pPr>
            <a:r>
              <a:rPr lang="en-GB" sz="2000" b="1" dirty="0" smtClean="0"/>
              <a:t>Message - </a:t>
            </a:r>
            <a:r>
              <a:rPr lang="en-GB" sz="1800" dirty="0" smtClean="0"/>
              <a:t>similar to digital distribution</a:t>
            </a:r>
          </a:p>
        </p:txBody>
      </p:sp>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(Presentations)</a:t>
            </a:r>
            <a:endParaRPr lang="en-GB" sz="4000" dirty="0"/>
          </a:p>
        </p:txBody>
      </p:sp>
      <p:graphicFrame>
        <p:nvGraphicFramePr>
          <p:cNvPr id="7" name="Table 6"/>
          <p:cNvGraphicFramePr>
            <a:graphicFrameLocks noGrp="1"/>
          </p:cNvGraphicFramePr>
          <p:nvPr/>
        </p:nvGraphicFramePr>
        <p:xfrm>
          <a:off x="323528" y="2420888"/>
          <a:ext cx="8424936" cy="1280160"/>
        </p:xfrm>
        <a:graphic>
          <a:graphicData uri="http://schemas.openxmlformats.org/drawingml/2006/table">
            <a:tbl>
              <a:tblPr firstRow="1" bandRow="1">
                <a:tableStyleId>{5C22544A-7EE6-4342-B048-85BDC9FD1C3A}</a:tableStyleId>
              </a:tblPr>
              <a:tblGrid>
                <a:gridCol w="2808312"/>
                <a:gridCol w="2808312"/>
                <a:gridCol w="2808312"/>
              </a:tblGrid>
              <a:tr h="370840">
                <a:tc>
                  <a:txBody>
                    <a:bodyPr/>
                    <a:lstStyle/>
                    <a:p>
                      <a:pPr algn="ctr"/>
                      <a:r>
                        <a:rPr lang="en-GB" sz="1800" b="1" dirty="0" smtClean="0">
                          <a:solidFill>
                            <a:schemeClr val="tx1"/>
                          </a:solidFill>
                          <a:latin typeface="Calibri" pitchFamily="34" charset="0"/>
                          <a:cs typeface="Calibri" pitchFamily="34" charset="0"/>
                        </a:rPr>
                        <a:t>New staff inductions </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800" b="1" dirty="0" smtClean="0">
                          <a:solidFill>
                            <a:schemeClr val="tx1"/>
                          </a:solidFill>
                          <a:latin typeface="Calibri" pitchFamily="34" charset="0"/>
                          <a:cs typeface="Calibri" pitchFamily="34" charset="0"/>
                        </a:rPr>
                        <a:t>Sales meetings </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800" b="1" dirty="0" smtClean="0">
                          <a:solidFill>
                            <a:schemeClr val="tx1"/>
                          </a:solidFill>
                          <a:latin typeface="Calibri" pitchFamily="34" charset="0"/>
                          <a:cs typeface="Calibri" pitchFamily="34" charset="0"/>
                        </a:rPr>
                        <a:t>Displaying new products to customers </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a:txBody>
                    <a:bodyPr/>
                    <a:lstStyle/>
                    <a:p>
                      <a:pPr algn="ctr"/>
                      <a:r>
                        <a:rPr lang="en-GB" sz="1800" b="1" dirty="0" smtClean="0">
                          <a:solidFill>
                            <a:schemeClr val="tx1"/>
                          </a:solidFill>
                          <a:latin typeface="Calibri" pitchFamily="34" charset="0"/>
                          <a:cs typeface="Calibri" pitchFamily="34" charset="0"/>
                        </a:rPr>
                        <a:t>Shareholders meetings </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800" b="1" dirty="0" smtClean="0">
                          <a:solidFill>
                            <a:schemeClr val="tx1"/>
                          </a:solidFill>
                          <a:latin typeface="Calibri" pitchFamily="34" charset="0"/>
                          <a:cs typeface="Calibri" pitchFamily="34" charset="0"/>
                        </a:rPr>
                        <a:t>Employee information sharing</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800" b="1" dirty="0" smtClean="0">
                          <a:solidFill>
                            <a:schemeClr val="tx1"/>
                          </a:solidFill>
                          <a:latin typeface="Calibri" pitchFamily="34" charset="0"/>
                          <a:cs typeface="Calibri" pitchFamily="34" charset="0"/>
                        </a:rPr>
                        <a:t>Trade shows </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pic>
        <p:nvPicPr>
          <p:cNvPr id="9" name="Picture 8"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13" name="Round Same Side Corner Rectangle 12">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4" name="Round Same Side Corner Rectangle 13">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5" name="Round Same Side Corner Rectangle 14">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6" name="Round Same Side Corner Rectangle 15">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7" name="Round Same Side Corner Rectangle 16">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8" name="Round Same Side Corner Rectangle 17">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9" name="Round Same Side Corner Rectangle 18">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0" name="Round Same Side Corner Rectangle 19">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8" name="Table 7"/>
          <p:cNvGraphicFramePr>
            <a:graphicFrameLocks noGrp="1"/>
          </p:cNvGraphicFramePr>
          <p:nvPr/>
        </p:nvGraphicFramePr>
        <p:xfrm>
          <a:off x="323528" y="5013176"/>
          <a:ext cx="8568952" cy="1737360"/>
        </p:xfrm>
        <a:graphic>
          <a:graphicData uri="http://schemas.openxmlformats.org/drawingml/2006/table">
            <a:tbl>
              <a:tblPr firstRow="1" bandRow="1">
                <a:tableStyleId>{5C22544A-7EE6-4342-B048-85BDC9FD1C3A}</a:tableStyleId>
              </a:tblPr>
              <a:tblGrid>
                <a:gridCol w="4284476"/>
                <a:gridCol w="4284476"/>
              </a:tblGrid>
              <a:tr h="370840">
                <a:tc>
                  <a:txBody>
                    <a:bodyPr/>
                    <a:lstStyle/>
                    <a:p>
                      <a:pPr algn="ctr"/>
                      <a:r>
                        <a:rPr lang="en-GB" sz="1600" b="1" dirty="0" smtClean="0">
                          <a:solidFill>
                            <a:schemeClr val="tx1"/>
                          </a:solidFill>
                          <a:latin typeface="Calibri" pitchFamily="34" charset="0"/>
                          <a:cs typeface="Calibri" pitchFamily="34" charset="0"/>
                        </a:rPr>
                        <a:t>Suitably large font size for the distance and size of the screen to the audience</a:t>
                      </a:r>
                      <a:endParaRPr lang="en-GB" sz="16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latin typeface="Calibri" pitchFamily="34" charset="0"/>
                          <a:cs typeface="Calibri" pitchFamily="34" charset="0"/>
                        </a:rPr>
                        <a:t>Bullet points as opposed to full sentences</a:t>
                      </a:r>
                    </a:p>
                  </a:txBody>
                  <a:tcPr anchor="ctr">
                    <a:solidFill>
                      <a:schemeClr val="tx2">
                        <a:lumMod val="20000"/>
                        <a:lumOff val="80000"/>
                      </a:schemeClr>
                    </a:solidFill>
                  </a:tcPr>
                </a:tc>
              </a:tr>
              <a:tr h="37084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latin typeface="Calibri" pitchFamily="34" charset="0"/>
                          <a:cs typeface="Calibri" pitchFamily="34" charset="0"/>
                        </a:rPr>
                        <a:t>Well chosen colour combinations of background and text which allow for easy reading even for those with colour blindness</a:t>
                      </a:r>
                      <a:endParaRPr lang="en-GB" sz="16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hMerge="1">
                  <a:txBody>
                    <a:bodyPr/>
                    <a:lstStyle/>
                    <a:p>
                      <a:endParaRPr lang="en-GB"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latin typeface="Calibri" pitchFamily="34" charset="0"/>
                          <a:cs typeface="Calibri" pitchFamily="34" charset="0"/>
                        </a:rPr>
                        <a:t>Consistent slide transitions or animations</a:t>
                      </a: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tx1"/>
                          </a:solidFill>
                          <a:latin typeface="Calibri" pitchFamily="34" charset="0"/>
                          <a:cs typeface="Calibri" pitchFamily="34" charset="0"/>
                        </a:rPr>
                        <a:t>Relevant images which illustrate the points on the slide</a:t>
                      </a:r>
                    </a:p>
                  </a:txBody>
                  <a:tcPr anchor="ctr">
                    <a:solidFill>
                      <a:schemeClr val="tx2">
                        <a:lumMod val="20000"/>
                        <a:lumOff val="80000"/>
                      </a:schemeClr>
                    </a:solidFill>
                  </a:tcPr>
                </a:tc>
              </a:tr>
            </a:tbl>
          </a:graphicData>
        </a:graphic>
      </p:graphicFrame>
      <p:sp>
        <p:nvSpPr>
          <p:cNvPr id="3" name="Content Placeholder 2"/>
          <p:cNvSpPr>
            <a:spLocks noGrp="1"/>
          </p:cNvSpPr>
          <p:nvPr>
            <p:ph idx="1"/>
          </p:nvPr>
        </p:nvSpPr>
        <p:spPr>
          <a:xfrm>
            <a:off x="179512" y="1412776"/>
            <a:ext cx="8784976" cy="4569182"/>
          </a:xfrm>
        </p:spPr>
        <p:txBody>
          <a:bodyPr>
            <a:noAutofit/>
          </a:bodyPr>
          <a:lstStyle/>
          <a:p>
            <a:pPr marL="0" indent="0">
              <a:buNone/>
            </a:pPr>
            <a:r>
              <a:rPr lang="en-GB" sz="2000" b="1" dirty="0" smtClean="0"/>
              <a:t>Medium - </a:t>
            </a:r>
            <a:r>
              <a:rPr lang="en-GB" sz="1800" dirty="0" smtClean="0"/>
              <a:t>Generally the medium is visual and auditory, with a presenter explaining the important points with the aid of a slideshow. Although these presentations can be rolling presentations with timings perhaps at a conference or trade show, or can be interactive presentations allowing the user to choose what they look at. Slides can include:</a:t>
            </a:r>
          </a:p>
          <a:p>
            <a:pPr marL="0" indent="0">
              <a:buNone/>
            </a:pPr>
            <a:endParaRPr lang="en-GB" sz="1800" dirty="0" smtClean="0"/>
          </a:p>
          <a:p>
            <a:pPr marL="0" indent="0">
              <a:buNone/>
            </a:pPr>
            <a:endParaRPr lang="en-GB" sz="1800" dirty="0" smtClean="0"/>
          </a:p>
          <a:p>
            <a:pPr marL="0" indent="0">
              <a:buNone/>
            </a:pPr>
            <a:endParaRPr lang="en-GB" sz="1800" dirty="0" smtClean="0"/>
          </a:p>
          <a:p>
            <a:pPr marL="0" indent="0">
              <a:buNone/>
            </a:pPr>
            <a:endParaRPr lang="en-GB" sz="1800" dirty="0" smtClean="0"/>
          </a:p>
          <a:p>
            <a:pPr marL="0" indent="0">
              <a:buNone/>
            </a:pPr>
            <a:endParaRPr lang="en-GB" sz="1800" dirty="0" smtClean="0"/>
          </a:p>
          <a:p>
            <a:pPr marL="0" indent="0">
              <a:buNone/>
            </a:pPr>
            <a:r>
              <a:rPr lang="en-GB" sz="2000" b="1" dirty="0" smtClean="0"/>
              <a:t>Style and Delivery - </a:t>
            </a:r>
            <a:r>
              <a:rPr lang="en-GB" sz="1800" dirty="0" smtClean="0"/>
              <a:t>Presentations should have a consistent house style which allows the audience to read the key points by allowing:</a:t>
            </a:r>
          </a:p>
          <a:p>
            <a:pPr marL="342900" indent="-342900"/>
            <a:endParaRPr lang="en-GB" sz="1800" dirty="0" smtClean="0"/>
          </a:p>
        </p:txBody>
      </p:sp>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(Presentations)</a:t>
            </a:r>
            <a:endParaRPr lang="en-GB" sz="4000" dirty="0"/>
          </a:p>
        </p:txBody>
      </p:sp>
      <p:pic>
        <p:nvPicPr>
          <p:cNvPr id="11" name="Picture 10" descr="right.gif">
            <a:hlinkClick r:id="" action="ppaction://hlinkshowjump?jump=nextslide"/>
          </p:cNvPr>
          <p:cNvPicPr>
            <a:picLocks noChangeAspect="1"/>
          </p:cNvPicPr>
          <p:nvPr/>
        </p:nvPicPr>
        <p:blipFill>
          <a:blip r:embed="rId3" cstate="print"/>
          <a:stretch>
            <a:fillRect/>
          </a:stretch>
        </p:blipFill>
        <p:spPr>
          <a:xfrm>
            <a:off x="8727504" y="6432376"/>
            <a:ext cx="381000" cy="381000"/>
          </a:xfrm>
          <a:prstGeom prst="rect">
            <a:avLst/>
          </a:prstGeom>
        </p:spPr>
      </p:pic>
      <p:graphicFrame>
        <p:nvGraphicFramePr>
          <p:cNvPr id="7" name="Table 6"/>
          <p:cNvGraphicFramePr>
            <a:graphicFrameLocks noGrp="1"/>
          </p:cNvGraphicFramePr>
          <p:nvPr/>
        </p:nvGraphicFramePr>
        <p:xfrm>
          <a:off x="179512" y="2636912"/>
          <a:ext cx="8784975" cy="1681480"/>
        </p:xfrm>
        <a:graphic>
          <a:graphicData uri="http://schemas.openxmlformats.org/drawingml/2006/table">
            <a:tbl>
              <a:tblPr firstRow="1" bandRow="1">
                <a:tableStyleId>{5C22544A-7EE6-4342-B048-85BDC9FD1C3A}</a:tableStyleId>
              </a:tblPr>
              <a:tblGrid>
                <a:gridCol w="1756995"/>
                <a:gridCol w="1171330"/>
                <a:gridCol w="585665"/>
                <a:gridCol w="1756995"/>
                <a:gridCol w="585665"/>
                <a:gridCol w="1171330"/>
                <a:gridCol w="1756995"/>
              </a:tblGrid>
              <a:tr h="370840">
                <a:tc>
                  <a:txBody>
                    <a:bodyPr/>
                    <a:lstStyle/>
                    <a:p>
                      <a:pPr algn="ctr"/>
                      <a:r>
                        <a:rPr lang="en-GB" sz="1600" b="1" dirty="0" smtClean="0">
                          <a:solidFill>
                            <a:schemeClr val="tx1"/>
                          </a:solidFill>
                          <a:latin typeface="Calibri" pitchFamily="34" charset="0"/>
                          <a:cs typeface="Calibri" pitchFamily="34" charset="0"/>
                        </a:rPr>
                        <a:t>Text</a:t>
                      </a:r>
                      <a:endParaRPr lang="en-GB" sz="16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gridSpan="2">
                  <a:txBody>
                    <a:bodyPr/>
                    <a:lstStyle/>
                    <a:p>
                      <a:pPr algn="ctr"/>
                      <a:r>
                        <a:rPr lang="en-GB" sz="1600" b="1" dirty="0" smtClean="0">
                          <a:solidFill>
                            <a:schemeClr val="tx1"/>
                          </a:solidFill>
                          <a:latin typeface="Calibri" pitchFamily="34" charset="0"/>
                          <a:cs typeface="Calibri" pitchFamily="34" charset="0"/>
                        </a:rPr>
                        <a:t>Audio</a:t>
                      </a:r>
                      <a:endParaRPr lang="en-GB" sz="16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hMerge="1">
                  <a:txBody>
                    <a:bodyPr/>
                    <a:lstStyle/>
                    <a:p>
                      <a:endParaRPr lang="en-GB"/>
                    </a:p>
                  </a:txBody>
                  <a:tcPr/>
                </a:tc>
                <a:tc>
                  <a:txBody>
                    <a:bodyPr/>
                    <a:lstStyle/>
                    <a:p>
                      <a:pPr algn="ctr"/>
                      <a:r>
                        <a:rPr lang="en-GB" sz="1600" b="1" dirty="0" smtClean="0">
                          <a:solidFill>
                            <a:schemeClr val="tx1"/>
                          </a:solidFill>
                          <a:latin typeface="Calibri" pitchFamily="34" charset="0"/>
                          <a:cs typeface="Calibri" pitchFamily="34" charset="0"/>
                        </a:rPr>
                        <a:t>Video</a:t>
                      </a:r>
                      <a:endParaRPr lang="en-GB" sz="16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gridSpan="2">
                  <a:txBody>
                    <a:bodyPr/>
                    <a:lstStyle/>
                    <a:p>
                      <a:pPr algn="ctr"/>
                      <a:r>
                        <a:rPr lang="en-GB" sz="1600" b="1" dirty="0" smtClean="0">
                          <a:solidFill>
                            <a:schemeClr val="tx1"/>
                          </a:solidFill>
                          <a:latin typeface="Calibri" pitchFamily="34" charset="0"/>
                          <a:cs typeface="Calibri" pitchFamily="34" charset="0"/>
                        </a:rPr>
                        <a:t>Images</a:t>
                      </a:r>
                      <a:endParaRPr lang="en-GB" sz="16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hMerge="1">
                  <a:txBody>
                    <a:bodyPr/>
                    <a:lstStyle/>
                    <a:p>
                      <a:endParaRPr lang="en-GB"/>
                    </a:p>
                  </a:txBody>
                  <a:tcPr/>
                </a:tc>
                <a:tc>
                  <a:txBody>
                    <a:bodyPr/>
                    <a:lstStyle/>
                    <a:p>
                      <a:pPr algn="ctr"/>
                      <a:r>
                        <a:rPr lang="en-GB" sz="1600" b="1" dirty="0" smtClean="0">
                          <a:solidFill>
                            <a:schemeClr val="tx1"/>
                          </a:solidFill>
                          <a:latin typeface="Calibri" pitchFamily="34" charset="0"/>
                          <a:cs typeface="Calibri" pitchFamily="34" charset="0"/>
                        </a:rPr>
                        <a:t>Web</a:t>
                      </a:r>
                      <a:r>
                        <a:rPr lang="en-GB" sz="1600" b="1" baseline="0" dirty="0" smtClean="0">
                          <a:solidFill>
                            <a:schemeClr val="tx1"/>
                          </a:solidFill>
                          <a:latin typeface="Calibri" pitchFamily="34" charset="0"/>
                          <a:cs typeface="Calibri" pitchFamily="34" charset="0"/>
                        </a:rPr>
                        <a:t> Links</a:t>
                      </a:r>
                      <a:endParaRPr lang="en-GB" sz="1600" b="1" dirty="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gridSpan="2">
                  <a:txBody>
                    <a:bodyPr/>
                    <a:lstStyle/>
                    <a:p>
                      <a:pPr algn="ctr"/>
                      <a:r>
                        <a:rPr lang="en-GB" sz="1600" b="1" dirty="0" smtClean="0">
                          <a:solidFill>
                            <a:schemeClr val="tx1"/>
                          </a:solidFill>
                          <a:latin typeface="Calibri" pitchFamily="34" charset="0"/>
                          <a:cs typeface="Calibri" pitchFamily="34" charset="0"/>
                        </a:rPr>
                        <a:t>Buttons (allowing users to interact with presentation*)</a:t>
                      </a:r>
                      <a:endParaRPr lang="en-GB" sz="16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hMerge="1">
                  <a:txBody>
                    <a:bodyPr/>
                    <a:lstStyle/>
                    <a:p>
                      <a:endParaRPr lang="en-GB" dirty="0"/>
                    </a:p>
                  </a:txBody>
                  <a:tcPr/>
                </a:tc>
                <a:tc gridSpan="3">
                  <a:txBody>
                    <a:bodyPr/>
                    <a:lstStyle/>
                    <a:p>
                      <a:pPr algn="ctr"/>
                      <a:r>
                        <a:rPr lang="en-GB" sz="1600" b="1" dirty="0" smtClean="0">
                          <a:solidFill>
                            <a:schemeClr val="tx1"/>
                          </a:solidFill>
                          <a:latin typeface="Calibri" pitchFamily="34" charset="0"/>
                          <a:cs typeface="Calibri" pitchFamily="34" charset="0"/>
                        </a:rPr>
                        <a:t>Speaker notes (which are only visible to the presenter) </a:t>
                      </a:r>
                      <a:endParaRPr lang="en-GB" sz="16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hMerge="1">
                  <a:txBody>
                    <a:bodyPr/>
                    <a:lstStyle/>
                    <a:p>
                      <a:endParaRPr lang="en-GB" dirty="0"/>
                    </a:p>
                  </a:txBody>
                  <a:tcPr/>
                </a:tc>
                <a:tc hMerge="1">
                  <a:txBody>
                    <a:bodyPr/>
                    <a:lstStyle/>
                    <a:p>
                      <a:endParaRPr lang="en-GB" dirty="0"/>
                    </a:p>
                  </a:txBody>
                  <a:tcPr/>
                </a:tc>
                <a:tc gridSpan="2">
                  <a:txBody>
                    <a:bodyPr/>
                    <a:lstStyle/>
                    <a:p>
                      <a:pPr algn="ctr"/>
                      <a:r>
                        <a:rPr lang="en-GB" sz="1600" b="1" dirty="0" smtClean="0">
                          <a:solidFill>
                            <a:schemeClr val="tx1"/>
                          </a:solidFill>
                          <a:latin typeface="Calibri" pitchFamily="34" charset="0"/>
                          <a:cs typeface="Calibri" pitchFamily="34" charset="0"/>
                        </a:rPr>
                        <a:t>Timings can be used to eliminate the need to click to the next slide, although if used in conjunction with a presenter needs a lot of practice</a:t>
                      </a:r>
                      <a:endParaRPr lang="en-GB" sz="16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hMerge="1">
                  <a:txBody>
                    <a:bodyPr/>
                    <a:lstStyle/>
                    <a:p>
                      <a:endParaRPr lang="en-GB" dirty="0"/>
                    </a:p>
                  </a:txBody>
                  <a:tcPr/>
                </a:tc>
              </a:tr>
            </a:tbl>
          </a:graphicData>
        </a:graphic>
      </p:graphicFrame>
      <p:pic>
        <p:nvPicPr>
          <p:cNvPr id="9" name="Picture 8" descr="home.jpg">
            <a:hlinkClick r:id="rId4" action="ppaction://hlinksldjump"/>
          </p:cNvPr>
          <p:cNvPicPr>
            <a:picLocks noChangeAspect="1"/>
          </p:cNvPicPr>
          <p:nvPr/>
        </p:nvPicPr>
        <p:blipFill>
          <a:blip r:embed="rId5"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13" name="Round Same Side Corner Rectangle 12">
            <a:hlinkClick r:id="rId4"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4" name="Round Same Side Corner Rectangle 13">
            <a:hlinkClick r:id="rId6"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5" name="Round Same Side Corner Rectangle 14">
            <a:hlinkClick r:id="rId7"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6" name="Round Same Side Corner Rectangle 15">
            <a:hlinkClick r:id="rId8"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7" name="Round Same Side Corner Rectangle 16">
            <a:hlinkClick r:id="rId9"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8" name="Round Same Side Corner Rectangle 17">
            <a:hlinkClick r:id="rId10"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0" name="Round Same Side Corner Rectangle 19">
            <a:hlinkClick r:id="rId12"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nvPr>
        </p:nvGraphicFramePr>
        <p:xfrm>
          <a:off x="179512" y="1629112"/>
          <a:ext cx="8784976" cy="3241040"/>
        </p:xfrm>
        <a:graphic>
          <a:graphicData uri="http://schemas.openxmlformats.org/drawingml/2006/table">
            <a:tbl>
              <a:tblPr firstRow="1" bandRow="1">
                <a:tableStyleId>{5C22544A-7EE6-4342-B048-85BDC9FD1C3A}</a:tableStyleId>
              </a:tblPr>
              <a:tblGrid>
                <a:gridCol w="4392488"/>
                <a:gridCol w="4392488"/>
              </a:tblGrid>
              <a:tr h="370840">
                <a:tc>
                  <a:txBody>
                    <a:bodyPr/>
                    <a:lstStyle/>
                    <a:p>
                      <a:pPr algn="ctr"/>
                      <a:r>
                        <a:rPr lang="en-GB" sz="2000" b="1" dirty="0" smtClean="0">
                          <a:solidFill>
                            <a:schemeClr val="tx1"/>
                          </a:solidFill>
                          <a:latin typeface="Calibri" pitchFamily="34" charset="0"/>
                          <a:cs typeface="Calibri" pitchFamily="34" charset="0"/>
                        </a:rPr>
                        <a:t>Good Practice</a:t>
                      </a:r>
                      <a:endParaRPr lang="en-GB" sz="20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chemeClr val="tx1"/>
                          </a:solidFill>
                          <a:latin typeface="Calibri" pitchFamily="34" charset="0"/>
                          <a:cs typeface="Calibri" pitchFamily="34" charset="0"/>
                        </a:rPr>
                        <a:t>Common Mistakes</a:t>
                      </a: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Should not have any more than 5 bullet points on any slide </a:t>
                      </a: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Too much information on slide </a:t>
                      </a: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Clear structure: (Introduction, What is going to be covered, Main body of presentation, Conclusion and or recommendations, Time for questions and answers) </a:t>
                      </a: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Too technical for audience </a:t>
                      </a: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Images and text do not overlap </a:t>
                      </a: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Presenters read from the slide with back to audience </a:t>
                      </a: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Language is at the correct level </a:t>
                      </a: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Speaking too fast or too quietly </a:t>
                      </a: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5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b="1" dirty="0" smtClean="0">
                          <a:solidFill>
                            <a:schemeClr val="tx1"/>
                          </a:solidFill>
                          <a:latin typeface="Calibri" pitchFamily="34" charset="0"/>
                          <a:cs typeface="Calibri" pitchFamily="34" charset="0"/>
                        </a:rPr>
                        <a:t>Ambiguous meaning on slides which are not addresses within talk. </a:t>
                      </a:r>
                    </a:p>
                  </a:txBody>
                  <a:tcPr anchor="ctr">
                    <a:solidFill>
                      <a:schemeClr val="tx2">
                        <a:lumMod val="20000"/>
                        <a:lumOff val="80000"/>
                      </a:schemeClr>
                    </a:solidFill>
                  </a:tcPr>
                </a:tc>
              </a:tr>
            </a:tbl>
          </a:graphicData>
        </a:graphic>
      </p:graphicFrame>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(Presentations)</a:t>
            </a:r>
            <a:endParaRPr lang="en-GB" sz="4000" dirty="0"/>
          </a:p>
        </p:txBody>
      </p:sp>
      <p:pic>
        <p:nvPicPr>
          <p:cNvPr id="7" name="Picture 6"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8" name="Round Same Side Corner Rectangle 7">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3" name="Round Same Side Corner Rectangle 12">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4" name="Round Same Side Corner Rectangle 13">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5" name="Round Same Side Corner Rectangle 14">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6" name="Round Same Side Corner Rectangle 15">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7" name="Round Same Side Corner Rectangle 16">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8" name="Round Same Side Corner Rectangle 17">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412776"/>
            <a:ext cx="8784976" cy="4569182"/>
          </a:xfrm>
        </p:spPr>
        <p:txBody>
          <a:bodyPr>
            <a:noAutofit/>
          </a:bodyPr>
          <a:lstStyle/>
          <a:p>
            <a:pPr marL="0" indent="0">
              <a:buNone/>
            </a:pPr>
            <a:r>
              <a:rPr lang="en-GB" sz="2000" b="1" dirty="0" smtClean="0"/>
              <a:t>Purpose - </a:t>
            </a:r>
            <a:r>
              <a:rPr lang="en-GB" sz="1800" dirty="0" smtClean="0"/>
              <a:t>to express an idea to specific spectators in an informal setting of advertising a specific business, product, and organisation.</a:t>
            </a:r>
          </a:p>
          <a:p>
            <a:pPr marL="0" indent="0">
              <a:buNone/>
            </a:pPr>
            <a:r>
              <a:rPr lang="en-GB" sz="2000" b="1" dirty="0" smtClean="0"/>
              <a:t>Message - </a:t>
            </a:r>
            <a:r>
              <a:rPr lang="en-GB" sz="1800" dirty="0" smtClean="0"/>
              <a:t>to advertise / inform the targeted audience of new/current information</a:t>
            </a:r>
          </a:p>
          <a:p>
            <a:r>
              <a:rPr lang="en-GB" sz="1800" dirty="0" smtClean="0"/>
              <a:t>a new product or a organisation that may be a opening for a new business that is starting up</a:t>
            </a:r>
          </a:p>
          <a:p>
            <a:r>
              <a:rPr lang="en-GB" sz="1800" dirty="0" smtClean="0"/>
              <a:t>new deals a business is doing, they would put the posters in a busy place where lots of people go so that many people see the advertisement</a:t>
            </a:r>
          </a:p>
          <a:p>
            <a:pPr marL="0" indent="0">
              <a:buNone/>
            </a:pPr>
            <a:r>
              <a:rPr lang="en-GB" sz="2000" b="1" dirty="0" smtClean="0"/>
              <a:t>Medium - </a:t>
            </a:r>
            <a:r>
              <a:rPr lang="en-GB" sz="1800" dirty="0" smtClean="0"/>
              <a:t>are made on paper, you can either to them by hand which is a less popular way of doing posters as they normally look more professional off computers or laptops.</a:t>
            </a:r>
          </a:p>
          <a:p>
            <a:pPr marL="0" indent="0">
              <a:buNone/>
            </a:pPr>
            <a:r>
              <a:rPr lang="en-GB" sz="2000" b="1" dirty="0" smtClean="0"/>
              <a:t>Style and Delivery - </a:t>
            </a:r>
            <a:r>
              <a:rPr lang="en-GB" sz="1800" dirty="0" smtClean="0"/>
              <a:t>are normally drawn up on computers or laptops, using different programmes, some of these that are used may be, paint, word or publisher. People tend to put images that will stand out to the viewer on them so that the poster catches attention. </a:t>
            </a:r>
          </a:p>
          <a:p>
            <a:r>
              <a:rPr lang="en-GB" sz="1800" dirty="0" smtClean="0"/>
              <a:t>Must follow a consistent </a:t>
            </a:r>
            <a:r>
              <a:rPr lang="en-GB" sz="1800" dirty="0" err="1" smtClean="0"/>
              <a:t>housestyle</a:t>
            </a:r>
            <a:r>
              <a:rPr lang="en-GB" sz="1800" dirty="0" smtClean="0"/>
              <a:t> to represent the business/corporate colours, like business letters</a:t>
            </a:r>
          </a:p>
        </p:txBody>
      </p:sp>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(Publications)</a:t>
            </a:r>
            <a:endParaRPr lang="en-GB" sz="4000" dirty="0"/>
          </a:p>
        </p:txBody>
      </p:sp>
      <p:pic>
        <p:nvPicPr>
          <p:cNvPr id="7" name="Picture 6"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8" name="Round Same Side Corner Rectangle 7">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9" name="Round Same Side Corner Rectangle 8">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4" name="Round Same Side Corner Rectangle 13">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5" name="Round Same Side Corner Rectangle 14">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6" name="Round Same Side Corner Rectangle 15">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7" name="Round Same Side Corner Rectangle 16">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8" name="Round Same Side Corner Rectangle 17">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nvPr>
        </p:nvGraphicFramePr>
        <p:xfrm>
          <a:off x="179512" y="1629112"/>
          <a:ext cx="8784976" cy="4556760"/>
        </p:xfrm>
        <a:graphic>
          <a:graphicData uri="http://schemas.openxmlformats.org/drawingml/2006/table">
            <a:tbl>
              <a:tblPr firstRow="1" bandRow="1">
                <a:tableStyleId>{5C22544A-7EE6-4342-B048-85BDC9FD1C3A}</a:tableStyleId>
              </a:tblPr>
              <a:tblGrid>
                <a:gridCol w="4392488"/>
                <a:gridCol w="4392488"/>
              </a:tblGrid>
              <a:tr h="370840">
                <a:tc>
                  <a:txBody>
                    <a:bodyPr/>
                    <a:lstStyle/>
                    <a:p>
                      <a:pPr algn="ctr"/>
                      <a:r>
                        <a:rPr lang="en-GB" sz="2000" b="1" dirty="0" smtClean="0">
                          <a:solidFill>
                            <a:schemeClr val="tx1"/>
                          </a:solidFill>
                          <a:latin typeface="Calibri" pitchFamily="34" charset="0"/>
                          <a:cs typeface="Calibri" pitchFamily="34" charset="0"/>
                        </a:rPr>
                        <a:t>Good Practice</a:t>
                      </a:r>
                      <a:endParaRPr lang="en-GB" sz="20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chemeClr val="tx1"/>
                          </a:solidFill>
                          <a:latin typeface="Calibri" pitchFamily="34" charset="0"/>
                          <a:cs typeface="Calibri" pitchFamily="34" charset="0"/>
                        </a:rPr>
                        <a:t>Common Mistakes</a:t>
                      </a: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500" kern="1200" dirty="0" smtClean="0">
                          <a:solidFill>
                            <a:schemeClr val="dk1"/>
                          </a:solidFill>
                          <a:latin typeface="Calibri" pitchFamily="34" charset="0"/>
                          <a:ea typeface="+mn-ea"/>
                          <a:cs typeface="Calibri" pitchFamily="34" charset="0"/>
                        </a:rPr>
                        <a:t>You shouldn’t over load publication with too much information, </a:t>
                      </a:r>
                    </a:p>
                    <a:p>
                      <a:pPr marL="342900" marR="0" indent="-342900" algn="l" defTabSz="914400" rtl="0" eaLnBrk="1" fontAlgn="auto" latinLnBrk="0" hangingPunct="1">
                        <a:lnSpc>
                          <a:spcPct val="100000"/>
                        </a:lnSpc>
                        <a:spcBef>
                          <a:spcPts val="0"/>
                        </a:spcBef>
                        <a:spcAft>
                          <a:spcPts val="0"/>
                        </a:spcAft>
                        <a:buClrTx/>
                        <a:buSzTx/>
                        <a:buFont typeface="Wingdings" pitchFamily="2" charset="2"/>
                        <a:buChar char="ü"/>
                        <a:tabLst/>
                        <a:defRPr/>
                      </a:pPr>
                      <a:r>
                        <a:rPr kumimoji="0" lang="en-GB" sz="1500" kern="1200" dirty="0" smtClean="0">
                          <a:solidFill>
                            <a:schemeClr val="dk1"/>
                          </a:solidFill>
                          <a:latin typeface="Calibri" pitchFamily="34" charset="0"/>
                          <a:ea typeface="+mn-ea"/>
                          <a:cs typeface="Calibri" pitchFamily="34" charset="0"/>
                        </a:rPr>
                        <a:t>Posters - people don’t stop and read for too long they just quickly look it over as they are passing, so you want something short and eye catching that sums up what the poster is about in the heading</a:t>
                      </a:r>
                    </a:p>
                    <a:p>
                      <a:pPr marL="342900" marR="0" indent="-342900" algn="l" defTabSz="914400" rtl="0" eaLnBrk="1" fontAlgn="auto" latinLnBrk="0" hangingPunct="1">
                        <a:lnSpc>
                          <a:spcPct val="100000"/>
                        </a:lnSpc>
                        <a:spcBef>
                          <a:spcPts val="0"/>
                        </a:spcBef>
                        <a:spcAft>
                          <a:spcPts val="0"/>
                        </a:spcAft>
                        <a:buClrTx/>
                        <a:buSzTx/>
                        <a:buFont typeface="Wingdings" pitchFamily="2" charset="2"/>
                        <a:buChar char="ü"/>
                        <a:tabLst/>
                        <a:defRPr/>
                      </a:pPr>
                      <a:r>
                        <a:rPr kumimoji="0" lang="en-GB" sz="1500" kern="1200" dirty="0" smtClean="0">
                          <a:solidFill>
                            <a:schemeClr val="dk1"/>
                          </a:solidFill>
                          <a:latin typeface="Calibri" pitchFamily="34" charset="0"/>
                          <a:ea typeface="+mn-ea"/>
                          <a:cs typeface="Calibri" pitchFamily="34" charset="0"/>
                        </a:rPr>
                        <a:t>Leaflet</a:t>
                      </a:r>
                      <a:r>
                        <a:rPr kumimoji="0" lang="en-GB" sz="1500" kern="1200" baseline="0" dirty="0" smtClean="0">
                          <a:solidFill>
                            <a:schemeClr val="dk1"/>
                          </a:solidFill>
                          <a:latin typeface="Calibri" pitchFamily="34" charset="0"/>
                          <a:ea typeface="+mn-ea"/>
                          <a:cs typeface="Calibri" pitchFamily="34" charset="0"/>
                        </a:rPr>
                        <a:t> - eye-catching</a:t>
                      </a:r>
                    </a:p>
                    <a:p>
                      <a:pPr marL="342900" marR="0" indent="-342900" algn="l" defTabSz="914400" rtl="0" eaLnBrk="1" fontAlgn="auto" latinLnBrk="0" hangingPunct="1">
                        <a:lnSpc>
                          <a:spcPct val="100000"/>
                        </a:lnSpc>
                        <a:spcBef>
                          <a:spcPts val="0"/>
                        </a:spcBef>
                        <a:spcAft>
                          <a:spcPts val="0"/>
                        </a:spcAft>
                        <a:buClrTx/>
                        <a:buSzTx/>
                        <a:buFont typeface="Wingdings" pitchFamily="2" charset="2"/>
                        <a:buChar char="ü"/>
                        <a:tabLst/>
                        <a:defRPr/>
                      </a:pPr>
                      <a:r>
                        <a:rPr kumimoji="0" lang="en-GB" sz="1500" kern="1200" baseline="0" dirty="0" smtClean="0">
                          <a:solidFill>
                            <a:schemeClr val="dk1"/>
                          </a:solidFill>
                          <a:latin typeface="Calibri" pitchFamily="34" charset="0"/>
                          <a:ea typeface="+mn-ea"/>
                          <a:cs typeface="Calibri" pitchFamily="34" charset="0"/>
                        </a:rPr>
                        <a:t>Newsletter - relevant</a:t>
                      </a:r>
                      <a:endParaRPr kumimoji="0" lang="en-GB" sz="1500" kern="1200" dirty="0" smtClean="0">
                        <a:solidFill>
                          <a:schemeClr val="dk1"/>
                        </a:solidFill>
                        <a:latin typeface="Calibri" pitchFamily="34" charset="0"/>
                        <a:ea typeface="+mn-ea"/>
                        <a:cs typeface="Calibri" pitchFamily="34" charset="0"/>
                      </a:endParaRP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500" kern="1200" dirty="0" smtClean="0">
                          <a:solidFill>
                            <a:schemeClr val="dk1"/>
                          </a:solidFill>
                          <a:latin typeface="Calibri" pitchFamily="34" charset="0"/>
                          <a:ea typeface="+mn-ea"/>
                          <a:cs typeface="Calibri" pitchFamily="34" charset="0"/>
                        </a:rPr>
                        <a:t>A common mistake you may make is the size of font is</a:t>
                      </a:r>
                      <a:r>
                        <a:rPr kumimoji="0" lang="en-GB" sz="1500" kern="1200" baseline="0" dirty="0" smtClean="0">
                          <a:solidFill>
                            <a:schemeClr val="dk1"/>
                          </a:solidFill>
                          <a:latin typeface="Calibri" pitchFamily="34" charset="0"/>
                          <a:ea typeface="+mn-ea"/>
                          <a:cs typeface="Calibri" pitchFamily="34" charset="0"/>
                        </a:rPr>
                        <a:t> </a:t>
                      </a:r>
                      <a:r>
                        <a:rPr kumimoji="0" lang="en-GB" sz="1500" kern="1200" dirty="0" smtClean="0">
                          <a:solidFill>
                            <a:schemeClr val="dk1"/>
                          </a:solidFill>
                          <a:latin typeface="Calibri" pitchFamily="34" charset="0"/>
                          <a:ea typeface="+mn-ea"/>
                          <a:cs typeface="Calibri" pitchFamily="34" charset="0"/>
                        </a:rPr>
                        <a:t>too small so that the reader cannot read it. </a:t>
                      </a:r>
                    </a:p>
                  </a:txBody>
                  <a:tcPr anchor="ctr">
                    <a:solidFill>
                      <a:schemeClr val="tx2">
                        <a:lumMod val="20000"/>
                        <a:lumOff val="80000"/>
                      </a:schemeClr>
                    </a:solidFill>
                  </a:tcPr>
                </a:tc>
              </a:tr>
              <a:tr h="370840">
                <a:tc>
                  <a:txBody>
                    <a:bodyPr/>
                    <a:lstStyle/>
                    <a:p>
                      <a:r>
                        <a:rPr kumimoji="0" lang="en-GB" sz="1500" kern="1200" dirty="0" smtClean="0">
                          <a:solidFill>
                            <a:schemeClr val="dk1"/>
                          </a:solidFill>
                          <a:latin typeface="Calibri" pitchFamily="34" charset="0"/>
                          <a:ea typeface="+mn-ea"/>
                          <a:cs typeface="Calibri" pitchFamily="34" charset="0"/>
                        </a:rPr>
                        <a:t>You should also make sure that the font you use is big and easy to read, for example if you use the font brush script then it might be harder to read that the poster is saying.</a:t>
                      </a:r>
                    </a:p>
                  </a:txBody>
                  <a:tcPr anchor="ctr">
                    <a:solidFill>
                      <a:schemeClr val="tx2">
                        <a:lumMod val="20000"/>
                        <a:lumOff val="80000"/>
                      </a:schemeClr>
                    </a:solidFill>
                  </a:tcPr>
                </a:tc>
                <a:tc>
                  <a:txBody>
                    <a:bodyPr/>
                    <a:lstStyle/>
                    <a:p>
                      <a:r>
                        <a:rPr kumimoji="0" lang="en-GB" sz="1500" kern="1200" dirty="0" smtClean="0">
                          <a:solidFill>
                            <a:schemeClr val="dk1"/>
                          </a:solidFill>
                          <a:latin typeface="Calibri" pitchFamily="34" charset="0"/>
                          <a:ea typeface="+mn-ea"/>
                          <a:cs typeface="Calibri" pitchFamily="34" charset="0"/>
                        </a:rPr>
                        <a:t>Use of canvas</a:t>
                      </a:r>
                      <a:r>
                        <a:rPr kumimoji="0" lang="en-GB" sz="1500" kern="1200" baseline="0" dirty="0" smtClean="0">
                          <a:solidFill>
                            <a:schemeClr val="dk1"/>
                          </a:solidFill>
                          <a:latin typeface="Calibri" pitchFamily="34" charset="0"/>
                          <a:ea typeface="+mn-ea"/>
                          <a:cs typeface="Calibri" pitchFamily="34" charset="0"/>
                        </a:rPr>
                        <a:t> - not overcrowded, colour scheme, etc..</a:t>
                      </a:r>
                      <a:endParaRPr kumimoji="0" lang="en-GB" sz="1500" kern="1200" dirty="0" smtClean="0">
                        <a:solidFill>
                          <a:schemeClr val="dk1"/>
                        </a:solidFill>
                        <a:latin typeface="Calibri" pitchFamily="34" charset="0"/>
                        <a:ea typeface="+mn-ea"/>
                        <a:cs typeface="Calibri" pitchFamily="34" charset="0"/>
                      </a:endParaRPr>
                    </a:p>
                  </a:txBody>
                  <a:tcPr anchor="ctr">
                    <a:solidFill>
                      <a:schemeClr val="tx2">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500" kern="1200" dirty="0" smtClean="0">
                          <a:solidFill>
                            <a:schemeClr val="dk1"/>
                          </a:solidFill>
                          <a:latin typeface="Calibri" pitchFamily="34" charset="0"/>
                          <a:ea typeface="+mn-ea"/>
                          <a:cs typeface="Calibri" pitchFamily="34" charset="0"/>
                        </a:rPr>
                        <a:t>You should always make the heading the biggest then the extra little bits written on the poster in a slightly different size font. </a:t>
                      </a:r>
                    </a:p>
                  </a:txBody>
                  <a:tcPr anchor="ctr">
                    <a:solidFill>
                      <a:schemeClr val="tx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500" kern="1200" dirty="0" smtClean="0">
                          <a:solidFill>
                            <a:schemeClr val="dk1"/>
                          </a:solidFill>
                          <a:latin typeface="Calibri" pitchFamily="34" charset="0"/>
                          <a:ea typeface="+mn-ea"/>
                          <a:cs typeface="Calibri" pitchFamily="34" charset="0"/>
                        </a:rPr>
                        <a:t>Some publications may look too dull, so that the viewers may not be interested in it. Good style will show the viewer how professional the business is and bring more customers too them.</a:t>
                      </a:r>
                    </a:p>
                  </a:txBody>
                  <a:tcPr anchor="ctr">
                    <a:solidFill>
                      <a:schemeClr val="tx2">
                        <a:lumMod val="20000"/>
                        <a:lumOff val="80000"/>
                      </a:schemeClr>
                    </a:solidFill>
                  </a:tcPr>
                </a:tc>
              </a:tr>
            </a:tbl>
          </a:graphicData>
        </a:graphic>
      </p:graphicFrame>
      <p:sp>
        <p:nvSpPr>
          <p:cNvPr id="2" name="Title 1"/>
          <p:cNvSpPr>
            <a:spLocks noGrp="1"/>
          </p:cNvSpPr>
          <p:nvPr>
            <p:ph type="title"/>
          </p:nvPr>
        </p:nvSpPr>
        <p:spPr>
          <a:xfrm>
            <a:off x="0" y="332656"/>
            <a:ext cx="9144000" cy="1080120"/>
          </a:xfrm>
        </p:spPr>
        <p:txBody>
          <a:bodyPr>
            <a:noAutofit/>
          </a:bodyPr>
          <a:lstStyle/>
          <a:p>
            <a:r>
              <a:rPr lang="en-GB" sz="4000" dirty="0" smtClean="0"/>
              <a:t> 2 - Aids and Barriers to Effective Communications (Publications)</a:t>
            </a:r>
            <a:endParaRPr lang="en-GB" sz="4000" dirty="0"/>
          </a:p>
        </p:txBody>
      </p:sp>
      <p:pic>
        <p:nvPicPr>
          <p:cNvPr id="7" name="Picture 6"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8" name="Round Same Side Corner Rectangle 7">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3" name="Round Same Side Corner Rectangle 12">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4" name="Round Same Side Corner Rectangle 13">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5" name="Round Same Side Corner Rectangle 14">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6" name="Round Same Side Corner Rectangle 15">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7" name="Round Same Side Corner Rectangle 16">
            <a:hlinkClick r:id="rId9" action="ppaction://hlinksldjump"/>
          </p:cNvPr>
          <p:cNvSpPr/>
          <p:nvPr/>
        </p:nvSpPr>
        <p:spPr>
          <a:xfrm>
            <a:off x="363589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8" name="Round Same Side Corner Rectangle 17">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8" name="Picture 17"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3" name="Content Placeholder 2"/>
          <p:cNvSpPr>
            <a:spLocks noGrp="1"/>
          </p:cNvSpPr>
          <p:nvPr>
            <p:ph idx="1"/>
          </p:nvPr>
        </p:nvSpPr>
        <p:spPr>
          <a:xfrm>
            <a:off x="179512" y="836712"/>
            <a:ext cx="8784976" cy="5000660"/>
          </a:xfrm>
        </p:spPr>
        <p:txBody>
          <a:bodyPr>
            <a:noAutofit/>
          </a:bodyPr>
          <a:lstStyle/>
          <a:p>
            <a:pPr marL="0" indent="0">
              <a:buNone/>
            </a:pPr>
            <a:r>
              <a:rPr lang="en-US" sz="1800" dirty="0" smtClean="0"/>
              <a:t>When communicating information electronically, it is essential that the sender carries out some rigorous tests to reduce mistakes. This can be in the form of:</a:t>
            </a:r>
          </a:p>
          <a:p>
            <a:pPr marL="0" indent="0">
              <a:buNone/>
            </a:pPr>
            <a:endParaRPr lang="en-US" sz="1800" dirty="0" smtClean="0"/>
          </a:p>
          <a:p>
            <a:pPr marL="0" indent="0">
              <a:buNone/>
            </a:pPr>
            <a:r>
              <a:rPr lang="en-US" sz="1800" dirty="0" smtClean="0"/>
              <a:t>These ways of reducing mistakes, can done through software features available, such as:</a:t>
            </a:r>
          </a:p>
          <a:p>
            <a:pPr marL="0" indent="0">
              <a:buNone/>
            </a:pPr>
            <a:endParaRPr lang="en-US" sz="1800" dirty="0" smtClean="0"/>
          </a:p>
          <a:p>
            <a:pPr marL="0" indent="0">
              <a:buNone/>
            </a:pPr>
            <a:endParaRPr lang="en-US" sz="1800" dirty="0" smtClean="0"/>
          </a:p>
          <a:p>
            <a:pPr marL="0" indent="0">
              <a:buNone/>
            </a:pPr>
            <a:endParaRPr lang="en-US" sz="1800" dirty="0" smtClean="0"/>
          </a:p>
          <a:p>
            <a:pPr marL="0" indent="0">
              <a:buNone/>
            </a:pPr>
            <a:r>
              <a:rPr lang="en-US" sz="2400" dirty="0" smtClean="0"/>
              <a:t>-------------------------------------------------------------------------------------------</a:t>
            </a:r>
            <a:endParaRPr lang="en-US" sz="2000" dirty="0" smtClean="0"/>
          </a:p>
          <a:p>
            <a:pPr marL="0" indent="0">
              <a:buNone/>
            </a:pPr>
            <a:r>
              <a:rPr lang="en-US" sz="1800" b="1" i="1" dirty="0" smtClean="0"/>
              <a:t>Task 7 (P2.3)</a:t>
            </a:r>
            <a:r>
              <a:rPr lang="en-US" sz="1800" b="1" dirty="0" smtClean="0"/>
              <a:t> - </a:t>
            </a:r>
            <a:r>
              <a:rPr lang="en-US" sz="1800" dirty="0" smtClean="0"/>
              <a:t>You need to </a:t>
            </a:r>
            <a:r>
              <a:rPr lang="en-US" sz="1800" b="1" dirty="0" smtClean="0"/>
              <a:t>explain </a:t>
            </a:r>
            <a:r>
              <a:rPr lang="en-US" sz="1800" dirty="0" smtClean="0"/>
              <a:t>the different forms of checks/techniques that can be carried out and how they can be beneficial</a:t>
            </a:r>
          </a:p>
          <a:p>
            <a:pPr marL="0" indent="0">
              <a:buNone/>
            </a:pPr>
            <a:endParaRPr lang="en-US" sz="1800" dirty="0" smtClean="0"/>
          </a:p>
          <a:p>
            <a:pPr marL="0" indent="0">
              <a:buNone/>
            </a:pPr>
            <a:endParaRPr lang="en-US" sz="1800" dirty="0" smtClean="0"/>
          </a:p>
        </p:txBody>
      </p:sp>
      <p:sp>
        <p:nvSpPr>
          <p:cNvPr id="2" name="Title 1"/>
          <p:cNvSpPr>
            <a:spLocks noGrp="1"/>
          </p:cNvSpPr>
          <p:nvPr>
            <p:ph type="title"/>
          </p:nvPr>
        </p:nvSpPr>
        <p:spPr>
          <a:xfrm>
            <a:off x="0" y="332656"/>
            <a:ext cx="8481120" cy="463658"/>
          </a:xfrm>
        </p:spPr>
        <p:txBody>
          <a:bodyPr>
            <a:normAutofit fontScale="90000"/>
          </a:bodyPr>
          <a:lstStyle/>
          <a:p>
            <a:r>
              <a:rPr lang="en-US" b="1" dirty="0" smtClean="0"/>
              <a:t> 3 - Proof-Reading Documents</a:t>
            </a:r>
            <a:endParaRPr lang="en-US" b="1" dirty="0"/>
          </a:p>
        </p:txBody>
      </p:sp>
      <p:graphicFrame>
        <p:nvGraphicFramePr>
          <p:cNvPr id="15" name="Table 14"/>
          <p:cNvGraphicFramePr>
            <a:graphicFrameLocks noGrp="1"/>
          </p:cNvGraphicFramePr>
          <p:nvPr/>
        </p:nvGraphicFramePr>
        <p:xfrm>
          <a:off x="323528" y="1484784"/>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algn="ctr"/>
                      <a:r>
                        <a:rPr lang="en-GB" dirty="0" smtClean="0">
                          <a:solidFill>
                            <a:schemeClr val="tx1"/>
                          </a:solidFill>
                          <a:latin typeface="Calibri" pitchFamily="34" charset="0"/>
                        </a:rPr>
                        <a:t>Grammar Checking</a:t>
                      </a:r>
                      <a:endParaRPr lang="en-GB"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dirty="0" smtClean="0">
                          <a:solidFill>
                            <a:schemeClr val="tx1"/>
                          </a:solidFill>
                          <a:latin typeface="Calibri" pitchFamily="34" charset="0"/>
                        </a:rPr>
                        <a:t>Spell Checking</a:t>
                      </a:r>
                      <a:endParaRPr lang="en-GB"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dirty="0" smtClean="0">
                          <a:solidFill>
                            <a:schemeClr val="tx1"/>
                          </a:solidFill>
                          <a:latin typeface="Calibri" pitchFamily="34" charset="0"/>
                        </a:rPr>
                        <a:t>Proof-Reading</a:t>
                      </a:r>
                      <a:endParaRPr lang="en-GB" dirty="0">
                        <a:solidFill>
                          <a:schemeClr val="tx1"/>
                        </a:solidFill>
                        <a:latin typeface="Calibri" pitchFamily="34" charset="0"/>
                      </a:endParaRPr>
                    </a:p>
                  </a:txBody>
                  <a:tcPr anchor="ctr">
                    <a:solidFill>
                      <a:schemeClr val="tx2">
                        <a:lumMod val="20000"/>
                        <a:lumOff val="80000"/>
                      </a:schemeClr>
                    </a:solidFill>
                  </a:tcPr>
                </a:tc>
                <a:tc>
                  <a:txBody>
                    <a:bodyPr/>
                    <a:lstStyle/>
                    <a:p>
                      <a:pPr lvl="0" algn="ctr">
                        <a:buFont typeface="Arial" pitchFamily="34" charset="0"/>
                        <a:buNone/>
                      </a:pPr>
                      <a:r>
                        <a:rPr lang="en-GB" dirty="0" smtClean="0">
                          <a:solidFill>
                            <a:schemeClr val="tx1"/>
                          </a:solidFill>
                          <a:latin typeface="Calibri" pitchFamily="34" charset="0"/>
                        </a:rPr>
                        <a:t>Punctuation</a:t>
                      </a:r>
                      <a:endParaRPr lang="en-GB" sz="1800" dirty="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graphicFrame>
        <p:nvGraphicFramePr>
          <p:cNvPr id="16" name="Table 15"/>
          <p:cNvGraphicFramePr>
            <a:graphicFrameLocks noGrp="1"/>
          </p:cNvGraphicFramePr>
          <p:nvPr/>
        </p:nvGraphicFramePr>
        <p:xfrm>
          <a:off x="251520" y="2132856"/>
          <a:ext cx="8568950" cy="1188720"/>
        </p:xfrm>
        <a:graphic>
          <a:graphicData uri="http://schemas.openxmlformats.org/drawingml/2006/table">
            <a:tbl>
              <a:tblPr firstRow="1" bandRow="1">
                <a:tableStyleId>{5C22544A-7EE6-4342-B048-85BDC9FD1C3A}</a:tableStyleId>
              </a:tblPr>
              <a:tblGrid>
                <a:gridCol w="1713790"/>
                <a:gridCol w="1713790"/>
                <a:gridCol w="1713790"/>
                <a:gridCol w="1713790"/>
                <a:gridCol w="1713790"/>
              </a:tblGrid>
              <a:tr h="370840">
                <a:tc>
                  <a:txBody>
                    <a:bodyPr/>
                    <a:lstStyle/>
                    <a:p>
                      <a:pPr algn="ctr"/>
                      <a:r>
                        <a:rPr lang="en-GB" dirty="0" smtClean="0">
                          <a:solidFill>
                            <a:schemeClr val="tx1"/>
                          </a:solidFill>
                          <a:latin typeface="Calibri" pitchFamily="34" charset="0"/>
                        </a:rPr>
                        <a:t>Reviewing Documents</a:t>
                      </a:r>
                      <a:r>
                        <a:rPr lang="en-GB" baseline="0" dirty="0" smtClean="0">
                          <a:solidFill>
                            <a:schemeClr val="tx1"/>
                          </a:solidFill>
                          <a:latin typeface="Calibri" pitchFamily="34" charset="0"/>
                        </a:rPr>
                        <a:t> - (Track Changes)</a:t>
                      </a:r>
                      <a:endParaRPr lang="en-GB"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dirty="0" smtClean="0">
                          <a:solidFill>
                            <a:schemeClr val="tx1"/>
                          </a:solidFill>
                          <a:latin typeface="Calibri" pitchFamily="34" charset="0"/>
                        </a:rPr>
                        <a:t>Inserting Comments</a:t>
                      </a:r>
                      <a:endParaRPr lang="en-GB"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dirty="0" smtClean="0">
                          <a:solidFill>
                            <a:schemeClr val="tx1"/>
                          </a:solidFill>
                          <a:latin typeface="Calibri" pitchFamily="34" charset="0"/>
                        </a:rPr>
                        <a:t>Document Versions</a:t>
                      </a:r>
                      <a:endParaRPr lang="en-GB" dirty="0">
                        <a:solidFill>
                          <a:schemeClr val="tx1"/>
                        </a:solidFill>
                        <a:latin typeface="Calibri" pitchFamily="34" charset="0"/>
                      </a:endParaRPr>
                    </a:p>
                  </a:txBody>
                  <a:tcPr anchor="ctr">
                    <a:solidFill>
                      <a:schemeClr val="tx2">
                        <a:lumMod val="20000"/>
                        <a:lumOff val="80000"/>
                      </a:schemeClr>
                    </a:solidFill>
                  </a:tcPr>
                </a:tc>
                <a:tc>
                  <a:txBody>
                    <a:bodyPr/>
                    <a:lstStyle/>
                    <a:p>
                      <a:pPr marL="0" lvl="0" indent="0" algn="ctr">
                        <a:buFont typeface="+mj-lt"/>
                        <a:buNone/>
                      </a:pPr>
                      <a:r>
                        <a:rPr lang="en-GB" sz="1800" dirty="0" smtClean="0">
                          <a:solidFill>
                            <a:schemeClr val="tx1"/>
                          </a:solidFill>
                          <a:latin typeface="Calibri" pitchFamily="34" charset="0"/>
                          <a:cs typeface="Calibri" pitchFamily="34" charset="0"/>
                        </a:rPr>
                        <a:t>Merging Information From Different Users</a:t>
                      </a:r>
                    </a:p>
                  </a:txBody>
                  <a:tcPr anchor="ctr">
                    <a:solidFill>
                      <a:schemeClr val="tx2">
                        <a:lumMod val="20000"/>
                        <a:lumOff val="80000"/>
                      </a:schemeClr>
                    </a:solidFill>
                  </a:tcPr>
                </a:tc>
                <a:tc>
                  <a:txBody>
                    <a:bodyPr/>
                    <a:lstStyle/>
                    <a:p>
                      <a:pPr algn="ctr"/>
                      <a:r>
                        <a:rPr lang="en-GB" dirty="0" smtClean="0">
                          <a:solidFill>
                            <a:schemeClr val="tx1"/>
                          </a:solidFill>
                          <a:latin typeface="Calibri" pitchFamily="34" charset="0"/>
                        </a:rPr>
                        <a:t>Compare and Merge</a:t>
                      </a:r>
                      <a:endParaRPr lang="en-GB" dirty="0">
                        <a:solidFill>
                          <a:schemeClr val="tx1"/>
                        </a:solidFill>
                        <a:latin typeface="Calibri" pitchFamily="34" charset="0"/>
                      </a:endParaRPr>
                    </a:p>
                  </a:txBody>
                  <a:tcPr anchor="ctr">
                    <a:solidFill>
                      <a:schemeClr val="tx2">
                        <a:lumMod val="20000"/>
                        <a:lumOff val="80000"/>
                      </a:schemeClr>
                    </a:solidFill>
                  </a:tcPr>
                </a:tc>
              </a:tr>
            </a:tbl>
          </a:graphicData>
        </a:graphic>
      </p:graphicFrame>
      <p:graphicFrame>
        <p:nvGraphicFramePr>
          <p:cNvPr id="17" name="Table 16"/>
          <p:cNvGraphicFramePr>
            <a:graphicFrameLocks noGrp="1"/>
          </p:cNvGraphicFramePr>
          <p:nvPr/>
        </p:nvGraphicFramePr>
        <p:xfrm>
          <a:off x="899592" y="4278208"/>
          <a:ext cx="7920880" cy="2103120"/>
        </p:xfrm>
        <a:graphic>
          <a:graphicData uri="http://schemas.openxmlformats.org/drawingml/2006/table">
            <a:tbl>
              <a:tblPr firstRow="1" bandRow="1">
                <a:tableStyleId>{5C22544A-7EE6-4342-B048-85BDC9FD1C3A}</a:tableStyleId>
              </a:tblPr>
              <a:tblGrid>
                <a:gridCol w="3960440"/>
                <a:gridCol w="3960440"/>
              </a:tblGrid>
              <a:tr h="360040">
                <a:tc>
                  <a:txBody>
                    <a:bodyPr/>
                    <a:lstStyle/>
                    <a:p>
                      <a:pPr algn="ctr"/>
                      <a:r>
                        <a:rPr lang="en-GB" dirty="0" smtClean="0">
                          <a:solidFill>
                            <a:schemeClr val="tx1"/>
                          </a:solidFill>
                          <a:latin typeface="Calibri" pitchFamily="34" charset="0"/>
                        </a:rPr>
                        <a:t>Checks</a:t>
                      </a:r>
                      <a:endParaRPr lang="en-GB" dirty="0">
                        <a:solidFill>
                          <a:schemeClr val="tx1"/>
                        </a:solidFill>
                        <a:latin typeface="Calibri" pitchFamily="34" charset="0"/>
                      </a:endParaRPr>
                    </a:p>
                  </a:txBody>
                  <a:tcPr>
                    <a:solidFill>
                      <a:schemeClr val="tx2">
                        <a:lumMod val="20000"/>
                        <a:lumOff val="80000"/>
                      </a:schemeClr>
                    </a:solidFill>
                  </a:tcPr>
                </a:tc>
                <a:tc>
                  <a:txBody>
                    <a:bodyPr/>
                    <a:lstStyle/>
                    <a:p>
                      <a:pPr algn="ctr"/>
                      <a:r>
                        <a:rPr lang="en-GB" dirty="0" smtClean="0">
                          <a:solidFill>
                            <a:schemeClr val="tx1"/>
                          </a:solidFill>
                          <a:latin typeface="Calibri" pitchFamily="34" charset="0"/>
                        </a:rPr>
                        <a:t>Techniques</a:t>
                      </a:r>
                      <a:endParaRPr lang="en-GB" dirty="0">
                        <a:solidFill>
                          <a:schemeClr val="tx1"/>
                        </a:solidFill>
                        <a:latin typeface="Calibri" pitchFamily="34" charset="0"/>
                      </a:endParaRPr>
                    </a:p>
                  </a:txBody>
                  <a:tcPr>
                    <a:solidFill>
                      <a:schemeClr val="tx2">
                        <a:lumMod val="20000"/>
                        <a:lumOff val="80000"/>
                      </a:schemeClr>
                    </a:solidFill>
                  </a:tcPr>
                </a:tc>
              </a:tr>
              <a:tr h="370840">
                <a:tc>
                  <a:txBody>
                    <a:bodyPr/>
                    <a:lstStyle/>
                    <a:p>
                      <a:pPr marL="342900" indent="-342900">
                        <a:buFont typeface="+mj-lt"/>
                        <a:buAutoNum type="arabicPeriod"/>
                      </a:pPr>
                      <a:r>
                        <a:rPr lang="en-GB" dirty="0" smtClean="0">
                          <a:latin typeface="Calibri" pitchFamily="34" charset="0"/>
                        </a:rPr>
                        <a:t>Grammar</a:t>
                      </a:r>
                    </a:p>
                    <a:p>
                      <a:pPr marL="342900" indent="-342900">
                        <a:buFont typeface="+mj-lt"/>
                        <a:buAutoNum type="arabicPeriod"/>
                      </a:pPr>
                      <a:r>
                        <a:rPr lang="en-GB" dirty="0" smtClean="0">
                          <a:latin typeface="Calibri" pitchFamily="34" charset="0"/>
                        </a:rPr>
                        <a:t>Spelling</a:t>
                      </a:r>
                    </a:p>
                    <a:p>
                      <a:pPr marL="342900" indent="-342900">
                        <a:buFont typeface="+mj-lt"/>
                        <a:buAutoNum type="arabicPeriod"/>
                      </a:pPr>
                      <a:r>
                        <a:rPr lang="en-GB" dirty="0" smtClean="0">
                          <a:latin typeface="Calibri" pitchFamily="34" charset="0"/>
                        </a:rPr>
                        <a:t>Proof-reading</a:t>
                      </a:r>
                    </a:p>
                    <a:p>
                      <a:pPr marL="342900" indent="-342900">
                        <a:buFont typeface="+mj-lt"/>
                        <a:buAutoNum type="arabicPeriod"/>
                      </a:pPr>
                      <a:r>
                        <a:rPr lang="en-GB" dirty="0" smtClean="0">
                          <a:latin typeface="Calibri" pitchFamily="34" charset="0"/>
                        </a:rPr>
                        <a:t>Punctuation</a:t>
                      </a:r>
                      <a:endParaRPr lang="en-GB" dirty="0">
                        <a:latin typeface="Calibri" pitchFamily="34" charset="0"/>
                      </a:endParaRPr>
                    </a:p>
                  </a:txBody>
                  <a:tcPr>
                    <a:solidFill>
                      <a:schemeClr val="tx2">
                        <a:lumMod val="20000"/>
                        <a:lumOff val="80000"/>
                      </a:schemeClr>
                    </a:solidFill>
                  </a:tcPr>
                </a:tc>
                <a:tc>
                  <a:txBody>
                    <a:bodyPr/>
                    <a:lstStyle/>
                    <a:p>
                      <a:pPr marL="342900" lvl="0" indent="-342900">
                        <a:buFont typeface="+mj-lt"/>
                        <a:buAutoNum type="arabicPeriod"/>
                      </a:pPr>
                      <a:r>
                        <a:rPr lang="en-GB" sz="1800" dirty="0" smtClean="0">
                          <a:solidFill>
                            <a:schemeClr val="tx1"/>
                          </a:solidFill>
                          <a:latin typeface="Calibri" pitchFamily="34" charset="0"/>
                          <a:cs typeface="Calibri" pitchFamily="34" charset="0"/>
                        </a:rPr>
                        <a:t>Reviewing Documents</a:t>
                      </a:r>
                    </a:p>
                    <a:p>
                      <a:pPr marL="342900" lvl="0" indent="-342900">
                        <a:buFont typeface="+mj-lt"/>
                        <a:buAutoNum type="arabicPeriod"/>
                      </a:pPr>
                      <a:r>
                        <a:rPr lang="en-GB" sz="1800" dirty="0" smtClean="0">
                          <a:solidFill>
                            <a:schemeClr val="tx1"/>
                          </a:solidFill>
                          <a:latin typeface="Calibri" pitchFamily="34" charset="0"/>
                          <a:cs typeface="Calibri" pitchFamily="34" charset="0"/>
                        </a:rPr>
                        <a:t>Inserting Comments</a:t>
                      </a:r>
                    </a:p>
                    <a:p>
                      <a:pPr marL="342900" lvl="0" indent="-342900">
                        <a:buFont typeface="+mj-lt"/>
                        <a:buAutoNum type="arabicPeriod"/>
                      </a:pPr>
                      <a:r>
                        <a:rPr lang="en-GB" sz="1800" dirty="0" smtClean="0">
                          <a:solidFill>
                            <a:schemeClr val="tx1"/>
                          </a:solidFill>
                          <a:latin typeface="Calibri" pitchFamily="34" charset="0"/>
                          <a:cs typeface="Calibri" pitchFamily="34" charset="0"/>
                        </a:rPr>
                        <a:t>Document Versions </a:t>
                      </a:r>
                    </a:p>
                    <a:p>
                      <a:pPr marL="342900" lvl="0" indent="-342900">
                        <a:buFont typeface="+mj-lt"/>
                        <a:buAutoNum type="arabicPeriod"/>
                      </a:pPr>
                      <a:r>
                        <a:rPr lang="en-GB" sz="1800" dirty="0" smtClean="0">
                          <a:solidFill>
                            <a:schemeClr val="tx1"/>
                          </a:solidFill>
                          <a:latin typeface="Calibri" pitchFamily="34" charset="0"/>
                          <a:cs typeface="Calibri" pitchFamily="34" charset="0"/>
                        </a:rPr>
                        <a:t>Merging Information From Different Users </a:t>
                      </a:r>
                    </a:p>
                    <a:p>
                      <a:pPr marL="342900" lvl="0" indent="-342900">
                        <a:buFont typeface="+mj-lt"/>
                        <a:buAutoNum type="arabicPeriod"/>
                      </a:pPr>
                      <a:r>
                        <a:rPr lang="en-GB" sz="1800" dirty="0" smtClean="0">
                          <a:solidFill>
                            <a:schemeClr val="tx1"/>
                          </a:solidFill>
                          <a:latin typeface="Calibri" pitchFamily="34" charset="0"/>
                          <a:cs typeface="Calibri" pitchFamily="34" charset="0"/>
                        </a:rPr>
                        <a:t>Compare And Merge </a:t>
                      </a:r>
                    </a:p>
                  </a:txBody>
                  <a:tcPr>
                    <a:solidFill>
                      <a:schemeClr val="tx2">
                        <a:lumMod val="20000"/>
                        <a:lumOff val="80000"/>
                      </a:schemeClr>
                    </a:solidFill>
                  </a:tcPr>
                </a:tc>
              </a:tr>
            </a:tbl>
          </a:graphicData>
        </a:graphic>
      </p:graphicFrame>
      <p:sp>
        <p:nvSpPr>
          <p:cNvPr id="19" name="Round Same Side Corner Rectangle 18">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20" name="Round Same Side Corner Rectangle 19">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21" name="Round Same Side Corner Rectangle 20">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22" name="Round Same Side Corner Rectangle 21">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23" name="Round Same Side Corner Rectangle 22">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24" name="Round Same Side Corner Rectangle 23">
            <a:hlinkClick r:id="rId9" action="ppaction://hlinksldjump"/>
          </p:cNvPr>
          <p:cNvSpPr/>
          <p:nvPr/>
        </p:nvSpPr>
        <p:spPr>
          <a:xfrm>
            <a:off x="363589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25" name="Round Same Side Corner Rectangle 24">
            <a:hlinkClick r:id="rId10" action="ppaction://hlinksldjump"/>
          </p:cNvPr>
          <p:cNvSpPr/>
          <p:nvPr/>
        </p:nvSpPr>
        <p:spPr>
          <a:xfrm>
            <a:off x="399593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6" name="Round Same Side Corner Rectangle 25">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8" name="Picture 17"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3" name="Content Placeholder 2"/>
          <p:cNvSpPr>
            <a:spLocks noGrp="1"/>
          </p:cNvSpPr>
          <p:nvPr>
            <p:ph idx="1"/>
          </p:nvPr>
        </p:nvSpPr>
        <p:spPr>
          <a:xfrm>
            <a:off x="179512" y="836712"/>
            <a:ext cx="8784976" cy="5000660"/>
          </a:xfrm>
        </p:spPr>
        <p:txBody>
          <a:bodyPr>
            <a:noAutofit/>
          </a:bodyPr>
          <a:lstStyle/>
          <a:p>
            <a:pPr marL="0" indent="0">
              <a:buNone/>
            </a:pPr>
            <a:r>
              <a:rPr lang="en-US" sz="1800" dirty="0" smtClean="0"/>
              <a:t>Most applications will have an internal setup which can perform any of the following features:</a:t>
            </a:r>
          </a:p>
          <a:p>
            <a:pPr marL="0" indent="0">
              <a:buNone/>
            </a:pPr>
            <a:endParaRPr lang="en-US" sz="1800" dirty="0"/>
          </a:p>
          <a:p>
            <a:pPr marL="0" indent="0">
              <a:buNone/>
            </a:pPr>
            <a:endParaRPr lang="en-US" sz="1800" dirty="0" smtClean="0"/>
          </a:p>
          <a:p>
            <a:pPr marL="0" indent="0">
              <a:buNone/>
            </a:pPr>
            <a:endParaRPr lang="en-US" sz="1800" dirty="0"/>
          </a:p>
          <a:p>
            <a:pPr marL="0" indent="0">
              <a:buNone/>
            </a:pPr>
            <a:endParaRPr lang="en-US" sz="1800" dirty="0" smtClean="0"/>
          </a:p>
          <a:p>
            <a:pPr marL="0" indent="0">
              <a:buNone/>
            </a:pPr>
            <a:endParaRPr lang="en-US" sz="1800" dirty="0"/>
          </a:p>
          <a:p>
            <a:pPr marL="0" indent="0">
              <a:buNone/>
            </a:pPr>
            <a:endParaRPr lang="en-US" sz="1800" dirty="0" smtClean="0"/>
          </a:p>
          <a:p>
            <a:pPr marL="0" indent="0">
              <a:buNone/>
            </a:pPr>
            <a:r>
              <a:rPr lang="en-GB" sz="1800" b="1" u="sng" dirty="0"/>
              <a:t>Reviewing Documents - (Track Changes</a:t>
            </a:r>
            <a:r>
              <a:rPr lang="en-GB" sz="1800" b="1" u="sng" dirty="0" smtClean="0"/>
              <a:t>)</a:t>
            </a:r>
            <a:r>
              <a:rPr lang="en-GB" sz="1800" dirty="0" smtClean="0"/>
              <a:t> –  make changes to the document, which can be accepted or reject at a later date</a:t>
            </a:r>
            <a:endParaRPr lang="en-GB" sz="1800" b="1" u="sng" dirty="0"/>
          </a:p>
          <a:p>
            <a:pPr marL="0" indent="0">
              <a:buNone/>
            </a:pPr>
            <a:endParaRPr lang="en-US" sz="1800" dirty="0" smtClean="0"/>
          </a:p>
          <a:p>
            <a:pPr marL="0" indent="0">
              <a:buNone/>
            </a:pPr>
            <a:endParaRPr lang="en-US" sz="1800" dirty="0" smtClean="0"/>
          </a:p>
        </p:txBody>
      </p:sp>
      <p:sp>
        <p:nvSpPr>
          <p:cNvPr id="2" name="Title 1"/>
          <p:cNvSpPr>
            <a:spLocks noGrp="1"/>
          </p:cNvSpPr>
          <p:nvPr>
            <p:ph type="title"/>
          </p:nvPr>
        </p:nvSpPr>
        <p:spPr>
          <a:xfrm>
            <a:off x="0" y="332656"/>
            <a:ext cx="8481120" cy="463658"/>
          </a:xfrm>
        </p:spPr>
        <p:txBody>
          <a:bodyPr>
            <a:normAutofit fontScale="90000"/>
          </a:bodyPr>
          <a:lstStyle/>
          <a:p>
            <a:r>
              <a:rPr lang="en-US" b="1" dirty="0" smtClean="0"/>
              <a:t> 3 - Proof-Reading Documents</a:t>
            </a:r>
            <a:endParaRPr lang="en-US" b="1" dirty="0"/>
          </a:p>
        </p:txBody>
      </p:sp>
      <p:graphicFrame>
        <p:nvGraphicFramePr>
          <p:cNvPr id="15" name="Table 14"/>
          <p:cNvGraphicFramePr>
            <a:graphicFrameLocks noGrp="1"/>
          </p:cNvGraphicFramePr>
          <p:nvPr/>
        </p:nvGraphicFramePr>
        <p:xfrm>
          <a:off x="323528" y="1484784"/>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algn="ctr"/>
                      <a:r>
                        <a:rPr lang="en-GB" dirty="0" smtClean="0">
                          <a:solidFill>
                            <a:schemeClr val="tx1"/>
                          </a:solidFill>
                          <a:latin typeface="Calibri" pitchFamily="34" charset="0"/>
                        </a:rPr>
                        <a:t>Grammar Checking</a:t>
                      </a:r>
                      <a:endParaRPr lang="en-GB"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dirty="0" smtClean="0">
                          <a:solidFill>
                            <a:schemeClr val="tx1"/>
                          </a:solidFill>
                          <a:latin typeface="Calibri" pitchFamily="34" charset="0"/>
                        </a:rPr>
                        <a:t>Spell Checking</a:t>
                      </a:r>
                      <a:endParaRPr lang="en-GB"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dirty="0" smtClean="0">
                          <a:solidFill>
                            <a:schemeClr val="tx1"/>
                          </a:solidFill>
                          <a:latin typeface="Calibri" pitchFamily="34" charset="0"/>
                        </a:rPr>
                        <a:t>Proof-Reading</a:t>
                      </a:r>
                      <a:endParaRPr lang="en-GB" dirty="0">
                        <a:solidFill>
                          <a:schemeClr val="tx1"/>
                        </a:solidFill>
                        <a:latin typeface="Calibri" pitchFamily="34" charset="0"/>
                      </a:endParaRPr>
                    </a:p>
                  </a:txBody>
                  <a:tcPr anchor="ctr">
                    <a:solidFill>
                      <a:schemeClr val="tx2">
                        <a:lumMod val="20000"/>
                        <a:lumOff val="80000"/>
                      </a:schemeClr>
                    </a:solidFill>
                  </a:tcPr>
                </a:tc>
                <a:tc>
                  <a:txBody>
                    <a:bodyPr/>
                    <a:lstStyle/>
                    <a:p>
                      <a:pPr lvl="0" algn="ctr">
                        <a:buFont typeface="Arial" pitchFamily="34" charset="0"/>
                        <a:buNone/>
                      </a:pPr>
                      <a:r>
                        <a:rPr lang="en-GB" dirty="0" smtClean="0">
                          <a:solidFill>
                            <a:schemeClr val="tx1"/>
                          </a:solidFill>
                          <a:latin typeface="Calibri" pitchFamily="34" charset="0"/>
                        </a:rPr>
                        <a:t>Punctuation</a:t>
                      </a:r>
                      <a:endParaRPr lang="en-GB" sz="1800" dirty="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sp>
        <p:nvSpPr>
          <p:cNvPr id="19" name="Round Same Side Corner Rectangle 18">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20" name="Round Same Side Corner Rectangle 19">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21" name="Round Same Side Corner Rectangle 20">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22" name="Round Same Side Corner Rectangle 21">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23" name="Round Same Side Corner Rectangle 22">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24" name="Round Same Side Corner Rectangle 23">
            <a:hlinkClick r:id="rId9" action="ppaction://hlinksldjump"/>
          </p:cNvPr>
          <p:cNvSpPr/>
          <p:nvPr/>
        </p:nvSpPr>
        <p:spPr>
          <a:xfrm>
            <a:off x="363589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25" name="Round Same Side Corner Rectangle 24">
            <a:hlinkClick r:id="rId10" action="ppaction://hlinksldjump"/>
          </p:cNvPr>
          <p:cNvSpPr/>
          <p:nvPr/>
        </p:nvSpPr>
        <p:spPr>
          <a:xfrm>
            <a:off x="399593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6" name="Round Same Side Corner Rectangle 25">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pic>
        <p:nvPicPr>
          <p:cNvPr id="1026" name="Picture 2"/>
          <p:cNvPicPr>
            <a:picLocks noChangeAspect="1" noChangeArrowheads="1"/>
          </p:cNvPicPr>
          <p:nvPr/>
        </p:nvPicPr>
        <p:blipFill rotWithShape="1">
          <a:blip r:embed="rId12" cstate="print"/>
          <a:srcRect l="2" t="5350" r="76469" b="86067"/>
          <a:stretch/>
        </p:blipFill>
        <p:spPr bwMode="auto">
          <a:xfrm>
            <a:off x="379045" y="1916832"/>
            <a:ext cx="6584694" cy="1440160"/>
          </a:xfrm>
          <a:prstGeom prst="rect">
            <a:avLst/>
          </a:prstGeom>
          <a:noFill/>
          <a:ln w="9525">
            <a:noFill/>
            <a:miter lim="800000"/>
            <a:headEnd/>
            <a:tailEnd/>
          </a:ln>
        </p:spPr>
      </p:pic>
      <p:pic>
        <p:nvPicPr>
          <p:cNvPr id="4" name="Picture 2"/>
          <p:cNvPicPr>
            <a:picLocks noChangeAspect="1" noChangeArrowheads="1"/>
          </p:cNvPicPr>
          <p:nvPr/>
        </p:nvPicPr>
        <p:blipFill rotWithShape="1">
          <a:blip r:embed="rId13">
            <a:extLst>
              <a:ext uri="{28A0092B-C50C-407E-A947-70E740481C1C}">
                <a14:useLocalDpi xmlns:a14="http://schemas.microsoft.com/office/drawing/2010/main" val="0"/>
              </a:ext>
            </a:extLst>
          </a:blip>
          <a:srcRect l="37906" t="3938" r="31445" b="73797"/>
          <a:stretch/>
        </p:blipFill>
        <p:spPr bwMode="auto">
          <a:xfrm>
            <a:off x="755576" y="4147939"/>
            <a:ext cx="6702044" cy="2737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8" name="Picture 17"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3" name="Content Placeholder 2"/>
          <p:cNvSpPr>
            <a:spLocks noGrp="1"/>
          </p:cNvSpPr>
          <p:nvPr>
            <p:ph idx="1"/>
          </p:nvPr>
        </p:nvSpPr>
        <p:spPr>
          <a:xfrm>
            <a:off x="179512" y="836712"/>
            <a:ext cx="8784976" cy="5000660"/>
          </a:xfrm>
        </p:spPr>
        <p:txBody>
          <a:bodyPr>
            <a:noAutofit/>
          </a:bodyPr>
          <a:lstStyle/>
          <a:p>
            <a:pPr marL="0" indent="0">
              <a:buNone/>
            </a:pPr>
            <a:r>
              <a:rPr lang="en-GB" sz="1800" b="1" u="sng" dirty="0" smtClean="0"/>
              <a:t>Inserting Comments</a:t>
            </a:r>
          </a:p>
          <a:p>
            <a:pPr marL="0" indent="0">
              <a:buNone/>
            </a:pPr>
            <a:endParaRPr lang="en-GB" sz="1800" b="1" u="sng" dirty="0"/>
          </a:p>
          <a:p>
            <a:pPr marL="0" indent="0">
              <a:buNone/>
            </a:pPr>
            <a:endParaRPr lang="en-GB" sz="1800" b="1" u="sng" dirty="0" smtClean="0"/>
          </a:p>
          <a:p>
            <a:pPr marL="0" indent="0">
              <a:buNone/>
            </a:pPr>
            <a:endParaRPr lang="en-GB" sz="1800" b="1" u="sng" dirty="0"/>
          </a:p>
          <a:p>
            <a:pPr marL="0" indent="0">
              <a:buNone/>
            </a:pPr>
            <a:endParaRPr lang="en-GB" sz="1800" b="1" u="sng" dirty="0" smtClean="0"/>
          </a:p>
          <a:p>
            <a:pPr marL="0" indent="0">
              <a:buNone/>
            </a:pPr>
            <a:endParaRPr lang="en-GB" sz="1800" b="1" u="sng" dirty="0" smtClean="0"/>
          </a:p>
          <a:p>
            <a:pPr marL="0" indent="0">
              <a:buNone/>
            </a:pPr>
            <a:endParaRPr lang="en-GB" sz="1800" b="1" u="sng" dirty="0"/>
          </a:p>
          <a:p>
            <a:pPr marL="0" indent="0">
              <a:buNone/>
            </a:pPr>
            <a:endParaRPr lang="en-GB" sz="1800" b="1" u="sng" dirty="0" smtClean="0"/>
          </a:p>
          <a:p>
            <a:pPr marL="0" indent="0">
              <a:buNone/>
            </a:pPr>
            <a:endParaRPr lang="en-GB" sz="1800" b="1" u="sng" dirty="0" smtClean="0"/>
          </a:p>
          <a:p>
            <a:pPr marL="0" indent="0" fontAlgn="ctr">
              <a:buNone/>
            </a:pPr>
            <a:r>
              <a:rPr lang="en-GB" sz="1800" b="1" dirty="0"/>
              <a:t>Document </a:t>
            </a:r>
            <a:r>
              <a:rPr lang="en-GB" sz="1800" b="1" dirty="0" smtClean="0"/>
              <a:t>Versions				File Properties </a:t>
            </a:r>
            <a:endParaRPr lang="en-GB" sz="1800" dirty="0"/>
          </a:p>
        </p:txBody>
      </p:sp>
      <p:sp>
        <p:nvSpPr>
          <p:cNvPr id="2" name="Title 1"/>
          <p:cNvSpPr>
            <a:spLocks noGrp="1"/>
          </p:cNvSpPr>
          <p:nvPr>
            <p:ph type="title"/>
          </p:nvPr>
        </p:nvSpPr>
        <p:spPr>
          <a:xfrm>
            <a:off x="0" y="332656"/>
            <a:ext cx="8481120" cy="463658"/>
          </a:xfrm>
        </p:spPr>
        <p:txBody>
          <a:bodyPr>
            <a:normAutofit fontScale="90000"/>
          </a:bodyPr>
          <a:lstStyle/>
          <a:p>
            <a:r>
              <a:rPr lang="en-US" b="1" dirty="0" smtClean="0"/>
              <a:t> 3 - Proof-Reading Documents</a:t>
            </a:r>
            <a:endParaRPr lang="en-US" b="1" dirty="0"/>
          </a:p>
        </p:txBody>
      </p:sp>
      <p:sp>
        <p:nvSpPr>
          <p:cNvPr id="19" name="Round Same Side Corner Rectangle 18">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20" name="Round Same Side Corner Rectangle 19">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21" name="Round Same Side Corner Rectangle 20">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22" name="Round Same Side Corner Rectangle 21">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23" name="Round Same Side Corner Rectangle 22">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24" name="Round Same Side Corner Rectangle 23">
            <a:hlinkClick r:id="rId9" action="ppaction://hlinksldjump"/>
          </p:cNvPr>
          <p:cNvSpPr/>
          <p:nvPr/>
        </p:nvSpPr>
        <p:spPr>
          <a:xfrm>
            <a:off x="363589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25" name="Round Same Side Corner Rectangle 24">
            <a:hlinkClick r:id="rId10" action="ppaction://hlinksldjump"/>
          </p:cNvPr>
          <p:cNvSpPr/>
          <p:nvPr/>
        </p:nvSpPr>
        <p:spPr>
          <a:xfrm>
            <a:off x="399593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6" name="Round Same Side Corner Rectangle 25">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pic>
        <p:nvPicPr>
          <p:cNvPr id="2050" name="Picture 2"/>
          <p:cNvPicPr>
            <a:picLocks noChangeAspect="1" noChangeArrowheads="1"/>
          </p:cNvPicPr>
          <p:nvPr/>
        </p:nvPicPr>
        <p:blipFill rotWithShape="1">
          <a:blip r:embed="rId12">
            <a:extLst>
              <a:ext uri="{28A0092B-C50C-407E-A947-70E740481C1C}">
                <a14:useLocalDpi xmlns:a14="http://schemas.microsoft.com/office/drawing/2010/main" val="0"/>
              </a:ext>
            </a:extLst>
          </a:blip>
          <a:srcRect l="20750" t="3786" r="6442" b="61198"/>
          <a:stretch/>
        </p:blipFill>
        <p:spPr bwMode="auto">
          <a:xfrm>
            <a:off x="107504" y="1268760"/>
            <a:ext cx="8948539" cy="2419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rotWithShape="1">
          <a:blip r:embed="rId13">
            <a:extLst>
              <a:ext uri="{28A0092B-C50C-407E-A947-70E740481C1C}">
                <a14:useLocalDpi xmlns:a14="http://schemas.microsoft.com/office/drawing/2010/main" val="0"/>
              </a:ext>
            </a:extLst>
          </a:blip>
          <a:srcRect l="41559" t="26562" r="30234" b="5689"/>
          <a:stretch/>
        </p:blipFill>
        <p:spPr bwMode="auto">
          <a:xfrm>
            <a:off x="2385660" y="3688457"/>
            <a:ext cx="2571463" cy="347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Oval 4"/>
          <p:cNvSpPr/>
          <p:nvPr/>
        </p:nvSpPr>
        <p:spPr>
          <a:xfrm>
            <a:off x="2200270" y="5136629"/>
            <a:ext cx="1681267" cy="5760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Arrow Connector 6"/>
          <p:cNvCxnSpPr>
            <a:endCxn id="5" idx="1"/>
          </p:cNvCxnSpPr>
          <p:nvPr/>
        </p:nvCxnSpPr>
        <p:spPr>
          <a:xfrm>
            <a:off x="1187624" y="4365104"/>
            <a:ext cx="1258862" cy="8558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1536060"/>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8" name="Picture 17"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3" name="Content Placeholder 2"/>
          <p:cNvSpPr>
            <a:spLocks noGrp="1"/>
          </p:cNvSpPr>
          <p:nvPr>
            <p:ph idx="1"/>
          </p:nvPr>
        </p:nvSpPr>
        <p:spPr>
          <a:xfrm>
            <a:off x="179512" y="836712"/>
            <a:ext cx="8784976" cy="5000660"/>
          </a:xfrm>
        </p:spPr>
        <p:txBody>
          <a:bodyPr>
            <a:noAutofit/>
          </a:bodyPr>
          <a:lstStyle/>
          <a:p>
            <a:pPr marL="0" indent="0" fontAlgn="ctr">
              <a:buNone/>
            </a:pPr>
            <a:r>
              <a:rPr lang="en-GB" sz="1800" b="1" dirty="0" smtClean="0"/>
              <a:t>Merging </a:t>
            </a:r>
            <a:r>
              <a:rPr lang="en-GB" sz="1800" b="1" dirty="0"/>
              <a:t>Information From Different </a:t>
            </a:r>
            <a:r>
              <a:rPr lang="en-GB" sz="1800" b="1" dirty="0" smtClean="0"/>
              <a:t>Users</a:t>
            </a:r>
            <a:r>
              <a:rPr lang="en-GB" sz="1800" dirty="0" smtClean="0"/>
              <a:t> – compares the contents of two documents and generates a list of differences</a:t>
            </a:r>
            <a:endParaRPr lang="en-GB" sz="1800" b="1" dirty="0" smtClean="0"/>
          </a:p>
          <a:p>
            <a:pPr marL="0" indent="0" fontAlgn="ctr">
              <a:buNone/>
            </a:pPr>
            <a:endParaRPr lang="en-GB" sz="1800" b="1" dirty="0"/>
          </a:p>
          <a:p>
            <a:pPr marL="0" indent="0" fontAlgn="ctr">
              <a:buNone/>
            </a:pPr>
            <a:endParaRPr lang="en-GB" sz="1800" b="1" dirty="0" smtClean="0"/>
          </a:p>
          <a:p>
            <a:pPr marL="0" indent="0" fontAlgn="ctr">
              <a:buNone/>
            </a:pPr>
            <a:endParaRPr lang="en-GB" sz="1800" b="1" dirty="0"/>
          </a:p>
          <a:p>
            <a:pPr marL="0" indent="0" fontAlgn="ctr">
              <a:buNone/>
            </a:pPr>
            <a:endParaRPr lang="en-GB" sz="1800" b="1" dirty="0" smtClean="0"/>
          </a:p>
          <a:p>
            <a:pPr marL="0" indent="0" fontAlgn="ctr">
              <a:buNone/>
            </a:pPr>
            <a:endParaRPr lang="en-GB" sz="1800" b="1" dirty="0"/>
          </a:p>
          <a:p>
            <a:pPr marL="0" indent="0" fontAlgn="ctr">
              <a:buNone/>
            </a:pPr>
            <a:endParaRPr lang="en-GB" sz="1800" dirty="0"/>
          </a:p>
          <a:p>
            <a:pPr marL="0" indent="0" fontAlgn="ctr">
              <a:buNone/>
            </a:pPr>
            <a:r>
              <a:rPr lang="en-GB" sz="1800" b="1" dirty="0" smtClean="0"/>
              <a:t>Compare </a:t>
            </a:r>
            <a:r>
              <a:rPr lang="en-GB" sz="1800" b="1" dirty="0"/>
              <a:t>and </a:t>
            </a:r>
            <a:r>
              <a:rPr lang="en-GB" sz="1800" b="1" dirty="0" smtClean="0"/>
              <a:t>Merge</a:t>
            </a:r>
            <a:r>
              <a:rPr lang="en-GB" sz="1800" dirty="0" smtClean="0"/>
              <a:t> – compares the contents of the two documents and merges the documents together with any duplicates removed</a:t>
            </a:r>
            <a:endParaRPr lang="en-GB" sz="1800" b="1" u="sng" dirty="0"/>
          </a:p>
          <a:p>
            <a:pPr marL="0" indent="0">
              <a:buNone/>
            </a:pPr>
            <a:endParaRPr lang="en-US" sz="1800" dirty="0" smtClean="0"/>
          </a:p>
          <a:p>
            <a:pPr marL="0" indent="0">
              <a:buNone/>
            </a:pPr>
            <a:endParaRPr lang="en-US" sz="1800" dirty="0" smtClean="0"/>
          </a:p>
        </p:txBody>
      </p:sp>
      <p:sp>
        <p:nvSpPr>
          <p:cNvPr id="2" name="Title 1"/>
          <p:cNvSpPr>
            <a:spLocks noGrp="1"/>
          </p:cNvSpPr>
          <p:nvPr>
            <p:ph type="title"/>
          </p:nvPr>
        </p:nvSpPr>
        <p:spPr>
          <a:xfrm>
            <a:off x="0" y="332656"/>
            <a:ext cx="8481120" cy="463658"/>
          </a:xfrm>
        </p:spPr>
        <p:txBody>
          <a:bodyPr>
            <a:normAutofit fontScale="90000"/>
          </a:bodyPr>
          <a:lstStyle/>
          <a:p>
            <a:r>
              <a:rPr lang="en-US" b="1" dirty="0" smtClean="0"/>
              <a:t> 3 - Proof-Reading Documents</a:t>
            </a:r>
            <a:endParaRPr lang="en-US" b="1" dirty="0"/>
          </a:p>
        </p:txBody>
      </p:sp>
      <p:sp>
        <p:nvSpPr>
          <p:cNvPr id="19" name="Round Same Side Corner Rectangle 18">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20" name="Round Same Side Corner Rectangle 19">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21" name="Round Same Side Corner Rectangle 20">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22" name="Round Same Side Corner Rectangle 21">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23" name="Round Same Side Corner Rectangle 22">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24" name="Round Same Side Corner Rectangle 23">
            <a:hlinkClick r:id="rId9" action="ppaction://hlinksldjump"/>
          </p:cNvPr>
          <p:cNvSpPr/>
          <p:nvPr/>
        </p:nvSpPr>
        <p:spPr>
          <a:xfrm>
            <a:off x="363589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25" name="Round Same Side Corner Rectangle 24">
            <a:hlinkClick r:id="rId10" action="ppaction://hlinksldjump"/>
          </p:cNvPr>
          <p:cNvSpPr/>
          <p:nvPr/>
        </p:nvSpPr>
        <p:spPr>
          <a:xfrm>
            <a:off x="399593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6" name="Round Same Side Corner Rectangle 25">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pic>
        <p:nvPicPr>
          <p:cNvPr id="3074" name="Picture 2"/>
          <p:cNvPicPr>
            <a:picLocks noChangeAspect="1" noChangeArrowheads="1"/>
          </p:cNvPicPr>
          <p:nvPr/>
        </p:nvPicPr>
        <p:blipFill rotWithShape="1">
          <a:blip r:embed="rId12">
            <a:extLst>
              <a:ext uri="{28A0092B-C50C-407E-A947-70E740481C1C}">
                <a14:useLocalDpi xmlns:a14="http://schemas.microsoft.com/office/drawing/2010/main" val="0"/>
              </a:ext>
            </a:extLst>
          </a:blip>
          <a:srcRect l="37628" t="21430" r="24744" b="52083"/>
          <a:stretch/>
        </p:blipFill>
        <p:spPr bwMode="auto">
          <a:xfrm>
            <a:off x="3204542" y="1412776"/>
            <a:ext cx="4895850" cy="1937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rotWithShape="1">
          <a:blip r:embed="rId13">
            <a:extLst>
              <a:ext uri="{28A0092B-C50C-407E-A947-70E740481C1C}">
                <a14:useLocalDpi xmlns:a14="http://schemas.microsoft.com/office/drawing/2010/main" val="0"/>
              </a:ext>
            </a:extLst>
          </a:blip>
          <a:srcRect l="66838" t="5094" r="13543" b="67188"/>
          <a:stretch/>
        </p:blipFill>
        <p:spPr bwMode="auto">
          <a:xfrm>
            <a:off x="418541" y="1484784"/>
            <a:ext cx="2552701" cy="2027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rotWithShape="1">
          <a:blip r:embed="rId14">
            <a:extLst>
              <a:ext uri="{28A0092B-C50C-407E-A947-70E740481C1C}">
                <a14:useLocalDpi xmlns:a14="http://schemas.microsoft.com/office/drawing/2010/main" val="0"/>
              </a:ext>
            </a:extLst>
          </a:blip>
          <a:srcRect l="67862" t="5094" r="13250" b="68256"/>
          <a:stretch/>
        </p:blipFill>
        <p:spPr bwMode="auto">
          <a:xfrm>
            <a:off x="303634" y="4143784"/>
            <a:ext cx="2457450" cy="1949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rotWithShape="1">
          <a:blip r:embed="rId15">
            <a:extLst>
              <a:ext uri="{28A0092B-C50C-407E-A947-70E740481C1C}">
                <a14:useLocalDpi xmlns:a14="http://schemas.microsoft.com/office/drawing/2010/main" val="0"/>
              </a:ext>
            </a:extLst>
          </a:blip>
          <a:srcRect l="36790" t="22917" r="17789" b="52083"/>
          <a:stretch/>
        </p:blipFill>
        <p:spPr bwMode="auto">
          <a:xfrm>
            <a:off x="2857314" y="4207346"/>
            <a:ext cx="5909828"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96635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Title 1"/>
          <p:cNvSpPr>
            <a:spLocks noGrp="1"/>
          </p:cNvSpPr>
          <p:nvPr>
            <p:ph type="title"/>
          </p:nvPr>
        </p:nvSpPr>
        <p:spPr>
          <a:xfrm>
            <a:off x="0" y="332656"/>
            <a:ext cx="8481120" cy="452568"/>
          </a:xfrm>
        </p:spPr>
        <p:txBody>
          <a:bodyPr>
            <a:normAutofit fontScale="90000"/>
          </a:bodyPr>
          <a:lstStyle/>
          <a:p>
            <a:r>
              <a:rPr lang="en-GB" b="1" dirty="0" smtClean="0"/>
              <a:t> Areas to Cover</a:t>
            </a:r>
          </a:p>
        </p:txBody>
      </p:sp>
      <p:sp>
        <p:nvSpPr>
          <p:cNvPr id="5" name="Content Placeholder 2"/>
          <p:cNvSpPr txBox="1">
            <a:spLocks/>
          </p:cNvSpPr>
          <p:nvPr/>
        </p:nvSpPr>
        <p:spPr bwMode="auto">
          <a:xfrm>
            <a:off x="251520" y="846683"/>
            <a:ext cx="8640960" cy="4454525"/>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noAutofit/>
          </a:bodyPr>
          <a:lstStyle/>
          <a:p>
            <a:pPr lvl="0">
              <a:buClr>
                <a:schemeClr val="hlink"/>
              </a:buClr>
              <a:buSzPct val="80000"/>
              <a:defRPr/>
            </a:pPr>
            <a:r>
              <a:rPr lang="en-GB" kern="0" dirty="0" smtClean="0">
                <a:latin typeface="Calibri" pitchFamily="34" charset="0"/>
                <a:cs typeface="Calibri" pitchFamily="34" charset="0"/>
              </a:rPr>
              <a:t>Within a report, you need to provide evidence for the following </a:t>
            </a:r>
            <a:r>
              <a:rPr lang="en-GB" b="1" kern="0" dirty="0" smtClean="0">
                <a:latin typeface="Calibri" pitchFamily="34" charset="0"/>
                <a:cs typeface="Calibri" pitchFamily="34" charset="0"/>
              </a:rPr>
              <a:t>3 </a:t>
            </a:r>
            <a:r>
              <a:rPr lang="en-GB" kern="0" dirty="0" smtClean="0">
                <a:latin typeface="Calibri" pitchFamily="34" charset="0"/>
                <a:cs typeface="Calibri" pitchFamily="34" charset="0"/>
              </a:rPr>
              <a:t>areas:</a:t>
            </a:r>
          </a:p>
          <a:p>
            <a:pPr marL="857250" lvl="1" indent="-457200" fontAlgn="auto">
              <a:lnSpc>
                <a:spcPct val="150000"/>
              </a:lnSpc>
              <a:spcBef>
                <a:spcPts val="0"/>
              </a:spcBef>
              <a:spcAft>
                <a:spcPts val="0"/>
              </a:spcAft>
              <a:buClr>
                <a:schemeClr val="accent1"/>
              </a:buClr>
              <a:buSzPct val="70000"/>
              <a:buFont typeface="+mj-lt"/>
              <a:buAutoNum type="arabicPeriod"/>
              <a:defRPr/>
            </a:pPr>
            <a:r>
              <a:rPr lang="en-GB" dirty="0" smtClean="0">
                <a:latin typeface="Calibri" pitchFamily="34" charset="0"/>
                <a:cs typeface="Calibri" pitchFamily="34" charset="0"/>
                <a:hlinkClick r:id="rId3" action="ppaction://hlinksldjump"/>
              </a:rPr>
              <a:t>Interpersonal and Communication Skills</a:t>
            </a:r>
            <a:endParaRPr lang="en-GB" dirty="0" smtClean="0">
              <a:latin typeface="Calibri" pitchFamily="34" charset="0"/>
              <a:cs typeface="Calibri" pitchFamily="34" charset="0"/>
            </a:endParaRPr>
          </a:p>
          <a:p>
            <a:pPr marL="857250" lvl="1" indent="-457200" fontAlgn="auto">
              <a:lnSpc>
                <a:spcPct val="150000"/>
              </a:lnSpc>
              <a:spcBef>
                <a:spcPts val="0"/>
              </a:spcBef>
              <a:spcAft>
                <a:spcPts val="0"/>
              </a:spcAft>
              <a:buClr>
                <a:schemeClr val="accent1"/>
              </a:buClr>
              <a:buSzPct val="70000"/>
              <a:buFont typeface="+mj-lt"/>
              <a:buAutoNum type="arabicPeriod"/>
              <a:defRPr/>
            </a:pPr>
            <a:r>
              <a:rPr lang="en-GB" dirty="0" smtClean="0">
                <a:latin typeface="Calibri" pitchFamily="34" charset="0"/>
                <a:cs typeface="Calibri" pitchFamily="34" charset="0"/>
                <a:hlinkClick r:id="rId4" action="ppaction://hlinksldjump"/>
              </a:rPr>
              <a:t>Aids and Barriers to Effective Communications</a:t>
            </a:r>
            <a:endParaRPr lang="en-GB" dirty="0" smtClean="0">
              <a:latin typeface="Calibri" pitchFamily="34" charset="0"/>
              <a:cs typeface="Calibri" pitchFamily="34" charset="0"/>
            </a:endParaRPr>
          </a:p>
          <a:p>
            <a:pPr marL="857250" lvl="1" indent="-457200" fontAlgn="auto">
              <a:lnSpc>
                <a:spcPct val="150000"/>
              </a:lnSpc>
              <a:spcBef>
                <a:spcPts val="0"/>
              </a:spcBef>
              <a:spcAft>
                <a:spcPts val="0"/>
              </a:spcAft>
              <a:buClr>
                <a:schemeClr val="accent1"/>
              </a:buClr>
              <a:buSzPct val="70000"/>
              <a:buFont typeface="+mj-lt"/>
              <a:buAutoNum type="arabicPeriod"/>
              <a:defRPr/>
            </a:pPr>
            <a:r>
              <a:rPr lang="en-GB" dirty="0" smtClean="0">
                <a:latin typeface="Calibri" pitchFamily="34" charset="0"/>
                <a:cs typeface="Calibri" pitchFamily="34" charset="0"/>
                <a:hlinkClick r:id="rId3" action="ppaction://hlinksldjump"/>
              </a:rPr>
              <a:t>Proof-Reading Documents</a:t>
            </a:r>
            <a:endParaRPr lang="en-GB" dirty="0" smtClean="0">
              <a:latin typeface="Calibri" pitchFamily="34" charset="0"/>
              <a:cs typeface="Calibri" pitchFamily="34" charset="0"/>
            </a:endParaRPr>
          </a:p>
        </p:txBody>
      </p:sp>
      <p:pic>
        <p:nvPicPr>
          <p:cNvPr id="4" name="Picture 3" descr="home.jpg">
            <a:hlinkClick r:id="rId5" action="ppaction://hlinksldjump"/>
          </p:cNvPr>
          <p:cNvPicPr>
            <a:picLocks noChangeAspect="1"/>
          </p:cNvPicPr>
          <p:nvPr/>
        </p:nvPicPr>
        <p:blipFill>
          <a:blip r:embed="rId6"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6" name="Round Same Side Corner Rectangle 5">
            <a:hlinkClick r:id="rId5"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7" name="Round Same Side Corner Rectangle 6">
            <a:hlinkClick r:id="rId7"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8" name="Round Same Side Corner Rectangle 7">
            <a:hlinkClick r:id="rId8"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9" name="Round Same Side Corner Rectangle 8">
            <a:hlinkClick r:id="rId9" action="ppaction://hlinksldjump"/>
          </p:cNvPr>
          <p:cNvSpPr/>
          <p:nvPr/>
        </p:nvSpPr>
        <p:spPr>
          <a:xfrm>
            <a:off x="2699792" y="0"/>
            <a:ext cx="611560"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0" name="Round Same Side Corner Rectangle 9">
            <a:hlinkClick r:id="rId10"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1" name="Round Same Side Corner Rectangle 10">
            <a:hlinkClick r:id="rId11" action="ppaction://hlinksldjump"/>
          </p:cNvPr>
          <p:cNvSpPr/>
          <p:nvPr/>
        </p:nvSpPr>
        <p:spPr>
          <a:xfrm>
            <a:off x="363589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2" name="Round Same Side Corner Rectangle 11">
            <a:hlinkClick r:id="rId3"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3" name="Round Same Side Corner Rectangle 12">
            <a:hlinkClick r:id="rId12"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7" name="Content Placeholder 2"/>
          <p:cNvSpPr>
            <a:spLocks noGrp="1"/>
          </p:cNvSpPr>
          <p:nvPr>
            <p:ph idx="1"/>
          </p:nvPr>
        </p:nvSpPr>
        <p:spPr>
          <a:xfrm>
            <a:off x="142844" y="836712"/>
            <a:ext cx="8858312" cy="5429264"/>
          </a:xfrm>
        </p:spPr>
        <p:txBody>
          <a:bodyPr>
            <a:noAutofit/>
          </a:bodyPr>
          <a:lstStyle/>
          <a:p>
            <a:pPr marL="0" lvl="1" indent="0">
              <a:spcBef>
                <a:spcPts val="0"/>
              </a:spcBef>
              <a:buNone/>
            </a:pPr>
            <a:r>
              <a:rPr lang="en-GB" sz="1800" b="1" i="1" dirty="0" smtClean="0"/>
              <a:t>Assessment Outcome - P2</a:t>
            </a:r>
          </a:p>
          <a:p>
            <a:pPr marL="0" lvl="1" indent="0">
              <a:spcBef>
                <a:spcPts val="0"/>
              </a:spcBef>
              <a:buNone/>
            </a:pPr>
            <a:r>
              <a:rPr lang="en-GB" sz="1600" b="1" i="1" dirty="0" smtClean="0"/>
              <a:t>Task 3 (P2.1) - </a:t>
            </a:r>
            <a:r>
              <a:rPr lang="en-GB" sz="1600" dirty="0" smtClean="0"/>
              <a:t>Produce a report on 5 different communication methods, focus on the principles (aids) of effective use</a:t>
            </a:r>
          </a:p>
          <a:p>
            <a:pPr marL="0" lvl="1" indent="0">
              <a:spcBef>
                <a:spcPts val="0"/>
              </a:spcBef>
              <a:buNone/>
            </a:pPr>
            <a:endParaRPr lang="en-GB" sz="1600" dirty="0" smtClean="0"/>
          </a:p>
          <a:p>
            <a:pPr marL="0" lvl="1" indent="0">
              <a:spcBef>
                <a:spcPts val="0"/>
              </a:spcBef>
              <a:buNone/>
            </a:pPr>
            <a:endParaRPr lang="en-GB" sz="1600" dirty="0" smtClean="0"/>
          </a:p>
          <a:p>
            <a:pPr marL="0" lvl="1" indent="0">
              <a:spcBef>
                <a:spcPts val="0"/>
              </a:spcBef>
              <a:buNone/>
            </a:pPr>
            <a:endParaRPr lang="en-GB" sz="1600" dirty="0" smtClean="0"/>
          </a:p>
          <a:p>
            <a:pPr marL="0" lvl="1" indent="0">
              <a:spcBef>
                <a:spcPts val="0"/>
              </a:spcBef>
              <a:buNone/>
            </a:pPr>
            <a:endParaRPr lang="en-GB" sz="1600" dirty="0" smtClean="0"/>
          </a:p>
          <a:p>
            <a:pPr marL="0" lvl="1" indent="0">
              <a:buNone/>
            </a:pPr>
            <a:r>
              <a:rPr lang="en-US" sz="1600" b="1" i="1" dirty="0" smtClean="0"/>
              <a:t>Task 6 (P2.2)</a:t>
            </a:r>
            <a:r>
              <a:rPr lang="en-US" sz="1600" b="1" dirty="0" smtClean="0"/>
              <a:t> - </a:t>
            </a:r>
            <a:r>
              <a:rPr lang="en-GB" sz="1600" dirty="0" smtClean="0"/>
              <a:t>Complete </a:t>
            </a:r>
            <a:r>
              <a:rPr lang="en-GB" sz="1600" dirty="0"/>
              <a:t>document </a:t>
            </a:r>
            <a:r>
              <a:rPr lang="en-GB" sz="1600" b="1" dirty="0"/>
              <a:t>Unit 01 – LO2 - Barriers</a:t>
            </a:r>
            <a:r>
              <a:rPr lang="en-GB" sz="1600" dirty="0"/>
              <a:t>, discussing the </a:t>
            </a:r>
            <a:r>
              <a:rPr lang="en-GB" sz="1600" b="1" dirty="0"/>
              <a:t>barriers to communications</a:t>
            </a:r>
            <a:r>
              <a:rPr lang="en-GB" sz="1600" dirty="0"/>
              <a:t>, by focusing on language, distraction, noise and lack of concentration</a:t>
            </a:r>
          </a:p>
          <a:p>
            <a:pPr marL="285750" lvl="1" indent="-285750"/>
            <a:r>
              <a:rPr lang="en-GB" sz="1600" b="1" dirty="0"/>
              <a:t>How could the barriers be reduced</a:t>
            </a:r>
            <a:r>
              <a:rPr lang="en-GB" sz="1600" dirty="0"/>
              <a:t>?</a:t>
            </a:r>
            <a:endParaRPr lang="en-GB" sz="1600" dirty="0" smtClean="0"/>
          </a:p>
          <a:p>
            <a:pPr marL="0" lvl="1" indent="0">
              <a:spcAft>
                <a:spcPts val="1200"/>
              </a:spcAft>
              <a:buSzPct val="68000"/>
              <a:buNone/>
            </a:pPr>
            <a:r>
              <a:rPr lang="en-US" sz="1600" b="1" i="1" dirty="0" smtClean="0"/>
              <a:t>Task 7 </a:t>
            </a:r>
            <a:r>
              <a:rPr lang="en-US" sz="1600" b="1" i="1" dirty="0"/>
              <a:t>(</a:t>
            </a:r>
            <a:r>
              <a:rPr lang="en-US" sz="1600" b="1" i="1" dirty="0" smtClean="0"/>
              <a:t>P2.3)</a:t>
            </a:r>
            <a:r>
              <a:rPr lang="en-US" sz="1600" b="1" dirty="0" smtClean="0"/>
              <a:t> </a:t>
            </a:r>
            <a:r>
              <a:rPr lang="en-US" sz="1600" b="1" dirty="0"/>
              <a:t>- </a:t>
            </a:r>
            <a:r>
              <a:rPr lang="en-US" sz="1600" dirty="0"/>
              <a:t>You need to </a:t>
            </a:r>
            <a:r>
              <a:rPr lang="en-US" sz="1600" b="1" dirty="0"/>
              <a:t>explain </a:t>
            </a:r>
            <a:r>
              <a:rPr lang="en-US" sz="1600" dirty="0"/>
              <a:t>the different forms of checks/techniques that can be carried out and how they can be beneficial</a:t>
            </a:r>
            <a:endParaRPr lang="en-GB" sz="1600" dirty="0"/>
          </a:p>
          <a:p>
            <a:pPr marL="0" indent="0">
              <a:spcAft>
                <a:spcPts val="1200"/>
              </a:spcAft>
              <a:buNone/>
            </a:pPr>
            <a:endParaRPr lang="en-US" sz="1600" dirty="0" smtClean="0"/>
          </a:p>
          <a:p>
            <a:pPr marL="0" lvl="1" indent="0">
              <a:buNone/>
            </a:pPr>
            <a:r>
              <a:rPr lang="en-GB" sz="1800" b="1" i="1" dirty="0" smtClean="0"/>
              <a:t>Assessment Outcome – P3</a:t>
            </a:r>
          </a:p>
          <a:p>
            <a:pPr marL="0" lvl="1" indent="0">
              <a:buNone/>
            </a:pPr>
            <a:r>
              <a:rPr lang="en-GB" sz="1600" b="1" i="1" dirty="0" smtClean="0"/>
              <a:t>Task 4 (P3) -</a:t>
            </a:r>
            <a:r>
              <a:rPr lang="en-GB" sz="1600" dirty="0" smtClean="0"/>
              <a:t> </a:t>
            </a:r>
            <a:r>
              <a:rPr lang="en-GB" sz="1600" dirty="0"/>
              <a:t>For the 5 different communication methods selected, </a:t>
            </a:r>
            <a:r>
              <a:rPr lang="en-GB" sz="1600" dirty="0" smtClean="0"/>
              <a:t>focus on the barriers to effective use (Good Practice and Common Mistakes), supported by examples</a:t>
            </a:r>
          </a:p>
          <a:p>
            <a:pPr marL="0" lvl="1" indent="0">
              <a:buNone/>
            </a:pPr>
            <a:endParaRPr lang="en-GB" sz="1600" dirty="0" smtClean="0"/>
          </a:p>
        </p:txBody>
      </p:sp>
      <p:sp>
        <p:nvSpPr>
          <p:cNvPr id="11266" name="Title 1"/>
          <p:cNvSpPr>
            <a:spLocks noGrp="1"/>
          </p:cNvSpPr>
          <p:nvPr>
            <p:ph type="title"/>
          </p:nvPr>
        </p:nvSpPr>
        <p:spPr>
          <a:xfrm>
            <a:off x="0" y="332656"/>
            <a:ext cx="8409112" cy="452568"/>
          </a:xfrm>
        </p:spPr>
        <p:txBody>
          <a:bodyPr>
            <a:normAutofit fontScale="90000"/>
          </a:bodyPr>
          <a:lstStyle/>
          <a:p>
            <a:r>
              <a:rPr lang="en-GB" b="1" dirty="0" smtClean="0"/>
              <a:t> Assessment Tasks</a:t>
            </a:r>
          </a:p>
        </p:txBody>
      </p:sp>
      <p:pic>
        <p:nvPicPr>
          <p:cNvPr id="21" name="Picture 20"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22" name="Round Same Side Corner Rectangle 21">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23" name="Round Same Side Corner Rectangle 22">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24" name="Round Same Side Corner Rectangle 23">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25" name="Round Same Side Corner Rectangle 24">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26" name="Round Same Side Corner Rectangle 25">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27" name="Round Same Side Corner Rectangle 26">
            <a:hlinkClick r:id="rId9" action="ppaction://hlinksldjump"/>
          </p:cNvPr>
          <p:cNvSpPr/>
          <p:nvPr/>
        </p:nvSpPr>
        <p:spPr>
          <a:xfrm>
            <a:off x="363589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28" name="Round Same Side Corner Rectangle 27">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9" name="Round Same Side Corner Rectangle 28">
            <a:hlinkClick r:id="rId11" action="ppaction://hlinksldjump"/>
          </p:cNvPr>
          <p:cNvSpPr/>
          <p:nvPr/>
        </p:nvSpPr>
        <p:spPr>
          <a:xfrm>
            <a:off x="4355976" y="0"/>
            <a:ext cx="1152128"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graphicFrame>
        <p:nvGraphicFramePr>
          <p:cNvPr id="30" name="Table 29"/>
          <p:cNvGraphicFramePr>
            <a:graphicFrameLocks noGrp="1"/>
          </p:cNvGraphicFramePr>
          <p:nvPr/>
        </p:nvGraphicFramePr>
        <p:xfrm>
          <a:off x="251520" y="1700808"/>
          <a:ext cx="8424936" cy="1346200"/>
        </p:xfrm>
        <a:graphic>
          <a:graphicData uri="http://schemas.openxmlformats.org/drawingml/2006/table">
            <a:tbl>
              <a:tblPr firstRow="1" bandRow="1">
                <a:tableStyleId>{5C22544A-7EE6-4342-B048-85BDC9FD1C3A}</a:tableStyleId>
              </a:tblPr>
              <a:tblGrid>
                <a:gridCol w="4212468"/>
                <a:gridCol w="4212468"/>
              </a:tblGrid>
              <a:tr h="370840">
                <a:tc>
                  <a:txBody>
                    <a:bodyPr/>
                    <a:lstStyle/>
                    <a:p>
                      <a:pPr algn="ctr">
                        <a:spcAft>
                          <a:spcPts val="0"/>
                        </a:spcAft>
                      </a:pPr>
                      <a:r>
                        <a:rPr lang="en-GB" sz="1600" b="1" dirty="0">
                          <a:solidFill>
                            <a:schemeClr val="tx1"/>
                          </a:solidFill>
                          <a:latin typeface="Calibri" pitchFamily="34" charset="0"/>
                          <a:ea typeface="Times New Roman"/>
                          <a:cs typeface="Calibri" pitchFamily="34" charset="0"/>
                        </a:rPr>
                        <a:t>Purpose</a:t>
                      </a:r>
                      <a:endParaRPr lang="en-GB" sz="1600" dirty="0">
                        <a:solidFill>
                          <a:schemeClr val="tx1"/>
                        </a:solidFill>
                        <a:latin typeface="Calibri" pitchFamily="34" charset="0"/>
                        <a:ea typeface="Times New Roman"/>
                        <a:cs typeface="Calibri" pitchFamily="34" charset="0"/>
                      </a:endParaRPr>
                    </a:p>
                  </a:txBody>
                  <a:tcPr marL="68580" marR="68580" marT="0" marB="0" anchor="ctr">
                    <a:solidFill>
                      <a:schemeClr val="tx2">
                        <a:lumMod val="20000"/>
                        <a:lumOff val="80000"/>
                      </a:schemeClr>
                    </a:solidFill>
                  </a:tcPr>
                </a:tc>
                <a:tc>
                  <a:txBody>
                    <a:bodyPr/>
                    <a:lstStyle/>
                    <a:p>
                      <a:pPr algn="ctr">
                        <a:spcAft>
                          <a:spcPts val="0"/>
                        </a:spcAft>
                      </a:pPr>
                      <a:r>
                        <a:rPr lang="en-GB" sz="1600" b="1">
                          <a:solidFill>
                            <a:schemeClr val="tx1"/>
                          </a:solidFill>
                          <a:latin typeface="Calibri" pitchFamily="34" charset="0"/>
                          <a:ea typeface="Times New Roman"/>
                          <a:cs typeface="Calibri" pitchFamily="34" charset="0"/>
                        </a:rPr>
                        <a:t>Medium</a:t>
                      </a:r>
                      <a:endParaRPr lang="en-GB" sz="1600">
                        <a:solidFill>
                          <a:schemeClr val="tx1"/>
                        </a:solidFill>
                        <a:latin typeface="Calibri" pitchFamily="34" charset="0"/>
                        <a:ea typeface="Times New Roman"/>
                        <a:cs typeface="Calibri" pitchFamily="34" charset="0"/>
                      </a:endParaRPr>
                    </a:p>
                  </a:txBody>
                  <a:tcPr marL="68580" marR="68580" marT="0" marB="0" anchor="ctr">
                    <a:solidFill>
                      <a:schemeClr val="tx2">
                        <a:lumMod val="20000"/>
                        <a:lumOff val="80000"/>
                      </a:schemeClr>
                    </a:solidFill>
                  </a:tcPr>
                </a:tc>
              </a:tr>
              <a:tr h="370840">
                <a:tc>
                  <a:txBody>
                    <a:bodyPr/>
                    <a:lstStyle/>
                    <a:p>
                      <a:pPr algn="ctr">
                        <a:spcAft>
                          <a:spcPts val="0"/>
                        </a:spcAft>
                      </a:pPr>
                      <a:r>
                        <a:rPr lang="en-GB" sz="1600" b="1" dirty="0">
                          <a:solidFill>
                            <a:schemeClr val="tx1"/>
                          </a:solidFill>
                          <a:latin typeface="Calibri" pitchFamily="34" charset="0"/>
                          <a:ea typeface="Times New Roman"/>
                          <a:cs typeface="Calibri" pitchFamily="34" charset="0"/>
                        </a:rPr>
                        <a:t>Style &amp; Delivery</a:t>
                      </a:r>
                      <a:endParaRPr lang="en-GB" sz="1600" dirty="0">
                        <a:solidFill>
                          <a:schemeClr val="tx1"/>
                        </a:solidFill>
                        <a:latin typeface="Calibri" pitchFamily="34" charset="0"/>
                        <a:ea typeface="Times New Roman"/>
                        <a:cs typeface="Calibri" pitchFamily="34" charset="0"/>
                      </a:endParaRPr>
                    </a:p>
                    <a:p>
                      <a:pPr marL="342900" lvl="0" indent="-342900">
                        <a:spcAft>
                          <a:spcPts val="0"/>
                        </a:spcAft>
                        <a:buFont typeface="Symbol"/>
                        <a:buChar char=""/>
                      </a:pPr>
                      <a:r>
                        <a:rPr lang="en-GB" sz="1600" b="1" dirty="0">
                          <a:solidFill>
                            <a:schemeClr val="tx1"/>
                          </a:solidFill>
                          <a:latin typeface="Calibri" pitchFamily="34" charset="0"/>
                          <a:ea typeface="Times New Roman"/>
                          <a:cs typeface="Calibri" pitchFamily="34" charset="0"/>
                        </a:rPr>
                        <a:t>Text, Formatting &amp; Layout</a:t>
                      </a:r>
                      <a:endParaRPr lang="en-GB" sz="1600" dirty="0">
                        <a:solidFill>
                          <a:schemeClr val="tx1"/>
                        </a:solidFill>
                        <a:latin typeface="Calibri" pitchFamily="34" charset="0"/>
                        <a:ea typeface="Times New Roman"/>
                        <a:cs typeface="Calibri" pitchFamily="34" charset="0"/>
                      </a:endParaRPr>
                    </a:p>
                    <a:p>
                      <a:pPr marL="342900" lvl="0" indent="-342900">
                        <a:spcAft>
                          <a:spcPts val="0"/>
                        </a:spcAft>
                        <a:buFont typeface="Symbol"/>
                        <a:buChar char=""/>
                      </a:pPr>
                      <a:r>
                        <a:rPr lang="en-GB" sz="1600" b="1" dirty="0">
                          <a:solidFill>
                            <a:schemeClr val="tx1"/>
                          </a:solidFill>
                          <a:latin typeface="Calibri" pitchFamily="34" charset="0"/>
                          <a:ea typeface="Times New Roman"/>
                          <a:cs typeface="Calibri" pitchFamily="34" charset="0"/>
                        </a:rPr>
                        <a:t>Writing Style  / Language</a:t>
                      </a:r>
                      <a:endParaRPr lang="en-GB" sz="1600" dirty="0">
                        <a:solidFill>
                          <a:schemeClr val="tx1"/>
                        </a:solidFill>
                        <a:latin typeface="Calibri" pitchFamily="34" charset="0"/>
                        <a:ea typeface="Times New Roman"/>
                        <a:cs typeface="Calibri" pitchFamily="34" charset="0"/>
                      </a:endParaRPr>
                    </a:p>
                    <a:p>
                      <a:pPr marL="342900" lvl="0" indent="-342900">
                        <a:spcAft>
                          <a:spcPts val="0"/>
                        </a:spcAft>
                        <a:buFont typeface="Symbol"/>
                        <a:buChar char=""/>
                      </a:pPr>
                      <a:r>
                        <a:rPr lang="en-GB" sz="1600" b="1" dirty="0">
                          <a:solidFill>
                            <a:schemeClr val="tx1"/>
                          </a:solidFill>
                          <a:latin typeface="Calibri" pitchFamily="34" charset="0"/>
                          <a:ea typeface="Times New Roman"/>
                          <a:cs typeface="Calibri" pitchFamily="34" charset="0"/>
                        </a:rPr>
                        <a:t>Speed of Delivery</a:t>
                      </a:r>
                      <a:endParaRPr lang="en-GB" sz="1600" dirty="0">
                        <a:solidFill>
                          <a:schemeClr val="tx1"/>
                        </a:solidFill>
                        <a:latin typeface="Calibri" pitchFamily="34" charset="0"/>
                        <a:ea typeface="Times New Roman"/>
                        <a:cs typeface="Calibri" pitchFamily="34" charset="0"/>
                      </a:endParaRPr>
                    </a:p>
                  </a:txBody>
                  <a:tcPr marL="68580" marR="68580" marT="0" marB="0" anchor="ctr">
                    <a:solidFill>
                      <a:schemeClr val="tx2">
                        <a:lumMod val="20000"/>
                        <a:lumOff val="80000"/>
                      </a:schemeClr>
                    </a:solidFill>
                  </a:tcPr>
                </a:tc>
                <a:tc>
                  <a:txBody>
                    <a:bodyPr/>
                    <a:lstStyle/>
                    <a:p>
                      <a:pPr algn="ctr">
                        <a:spcAft>
                          <a:spcPts val="0"/>
                        </a:spcAft>
                      </a:pPr>
                      <a:r>
                        <a:rPr lang="en-GB" sz="1600" b="1" dirty="0">
                          <a:solidFill>
                            <a:schemeClr val="tx1"/>
                          </a:solidFill>
                          <a:latin typeface="Calibri" pitchFamily="34" charset="0"/>
                          <a:ea typeface="Times New Roman"/>
                          <a:cs typeface="Calibri" pitchFamily="34" charset="0"/>
                        </a:rPr>
                        <a:t>Message &amp; Readability</a:t>
                      </a:r>
                      <a:endParaRPr lang="en-GB" sz="1600" dirty="0">
                        <a:solidFill>
                          <a:schemeClr val="tx1"/>
                        </a:solidFill>
                        <a:latin typeface="Calibri" pitchFamily="34" charset="0"/>
                        <a:ea typeface="Times New Roman"/>
                        <a:cs typeface="Calibri" pitchFamily="34" charset="0"/>
                      </a:endParaRPr>
                    </a:p>
                    <a:p>
                      <a:pPr marL="342900" lvl="0" indent="-342900">
                        <a:spcAft>
                          <a:spcPts val="0"/>
                        </a:spcAft>
                        <a:buFont typeface="Symbol"/>
                        <a:buChar char=""/>
                      </a:pPr>
                      <a:r>
                        <a:rPr lang="en-GB" sz="1600" b="1" dirty="0">
                          <a:solidFill>
                            <a:schemeClr val="tx1"/>
                          </a:solidFill>
                          <a:latin typeface="Calibri" pitchFamily="34" charset="0"/>
                          <a:ea typeface="Times New Roman"/>
                          <a:cs typeface="Calibri" pitchFamily="34" charset="0"/>
                        </a:rPr>
                        <a:t>Age , Cultural and Emotional</a:t>
                      </a:r>
                      <a:endParaRPr lang="en-GB" sz="1600" dirty="0">
                        <a:solidFill>
                          <a:schemeClr val="tx1"/>
                        </a:solidFill>
                        <a:latin typeface="Calibri" pitchFamily="34" charset="0"/>
                        <a:ea typeface="Times New Roman"/>
                        <a:cs typeface="Calibri" pitchFamily="34" charset="0"/>
                      </a:endParaRPr>
                    </a:p>
                    <a:p>
                      <a:pPr marL="342900" lvl="0" indent="-342900">
                        <a:spcAft>
                          <a:spcPts val="0"/>
                        </a:spcAft>
                        <a:buFont typeface="Symbol"/>
                        <a:buChar char=""/>
                      </a:pPr>
                      <a:r>
                        <a:rPr lang="en-GB" sz="1600" b="1" dirty="0">
                          <a:solidFill>
                            <a:schemeClr val="tx1"/>
                          </a:solidFill>
                          <a:latin typeface="Calibri" pitchFamily="34" charset="0"/>
                          <a:ea typeface="Times New Roman"/>
                          <a:cs typeface="Calibri" pitchFamily="34" charset="0"/>
                        </a:rPr>
                        <a:t>Audience</a:t>
                      </a:r>
                      <a:endParaRPr lang="en-GB" sz="1600" dirty="0">
                        <a:solidFill>
                          <a:schemeClr val="tx1"/>
                        </a:solidFill>
                        <a:latin typeface="Calibri" pitchFamily="34" charset="0"/>
                        <a:ea typeface="Times New Roman"/>
                        <a:cs typeface="Calibri" pitchFamily="34" charset="0"/>
                      </a:endParaRPr>
                    </a:p>
                    <a:p>
                      <a:pPr marL="342900" lvl="0" indent="-342900">
                        <a:spcAft>
                          <a:spcPts val="0"/>
                        </a:spcAft>
                        <a:buFont typeface="Symbol"/>
                        <a:buChar char=""/>
                      </a:pPr>
                      <a:r>
                        <a:rPr lang="en-GB" sz="1600" b="1" dirty="0">
                          <a:solidFill>
                            <a:schemeClr val="tx1"/>
                          </a:solidFill>
                          <a:latin typeface="Calibri" pitchFamily="34" charset="0"/>
                          <a:ea typeface="Times New Roman"/>
                          <a:cs typeface="Calibri" pitchFamily="34" charset="0"/>
                        </a:rPr>
                        <a:t>Accessibility</a:t>
                      </a:r>
                      <a:endParaRPr lang="en-GB" sz="1600" dirty="0">
                        <a:solidFill>
                          <a:schemeClr val="tx1"/>
                        </a:solidFill>
                        <a:latin typeface="Calibri" pitchFamily="34" charset="0"/>
                        <a:ea typeface="Times New Roman"/>
                        <a:cs typeface="Calibri" pitchFamily="34" charset="0"/>
                      </a:endParaRPr>
                    </a:p>
                  </a:txBody>
                  <a:tcPr marL="68580" marR="68580" marT="0" marB="0" anchor="ctr">
                    <a:solidFill>
                      <a:schemeClr val="tx2">
                        <a:lumMod val="20000"/>
                        <a:lumOff val="80000"/>
                      </a:schemeClr>
                    </a:solidFill>
                  </a:tcPr>
                </a:tc>
              </a:tr>
            </a:tbl>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7" name="Content Placeholder 2"/>
          <p:cNvSpPr>
            <a:spLocks noGrp="1"/>
          </p:cNvSpPr>
          <p:nvPr>
            <p:ph idx="1"/>
          </p:nvPr>
        </p:nvSpPr>
        <p:spPr>
          <a:xfrm>
            <a:off x="142844" y="808048"/>
            <a:ext cx="8858312" cy="5429264"/>
          </a:xfrm>
        </p:spPr>
        <p:txBody>
          <a:bodyPr>
            <a:noAutofit/>
          </a:bodyPr>
          <a:lstStyle/>
          <a:p>
            <a:pPr marL="0" lvl="1" indent="0">
              <a:buNone/>
            </a:pPr>
            <a:r>
              <a:rPr lang="en-GB" sz="1800" b="1" i="1" dirty="0" smtClean="0"/>
              <a:t>Assessment Outcome - P4</a:t>
            </a:r>
          </a:p>
          <a:p>
            <a:pPr marL="0" indent="0">
              <a:buNone/>
            </a:pPr>
            <a:r>
              <a:rPr lang="en-GB" sz="1600" b="1" i="1" dirty="0" smtClean="0"/>
              <a:t>Task 1 (P4.1)</a:t>
            </a:r>
            <a:r>
              <a:rPr lang="en-US" sz="1600" dirty="0" smtClean="0"/>
              <a:t> - Create </a:t>
            </a:r>
            <a:r>
              <a:rPr lang="en-GB" sz="1600" dirty="0" smtClean="0"/>
              <a:t>a </a:t>
            </a:r>
            <a:r>
              <a:rPr lang="en-GB" sz="1600" b="1" dirty="0" smtClean="0"/>
              <a:t>series of notes</a:t>
            </a:r>
            <a:r>
              <a:rPr lang="en-GB" sz="1600" dirty="0" smtClean="0"/>
              <a:t>, considering effective use of communications within employment, include </a:t>
            </a:r>
            <a:r>
              <a:rPr lang="en-GB" sz="1600" b="1" i="1" dirty="0" smtClean="0"/>
              <a:t>examples</a:t>
            </a:r>
            <a:r>
              <a:rPr lang="en-GB" sz="1600" dirty="0" smtClean="0"/>
              <a:t>, so that you can hold a discussion on the reasons why these types of skills are vital. </a:t>
            </a:r>
            <a:r>
              <a:rPr lang="en-GB" sz="1600" b="1" i="1" dirty="0" smtClean="0"/>
              <a:t>Task 2 (P4.2)</a:t>
            </a:r>
            <a:r>
              <a:rPr lang="en-GB" sz="1600" b="1" dirty="0" smtClean="0"/>
              <a:t> - Group Discussion - </a:t>
            </a:r>
            <a:r>
              <a:rPr lang="en-GB" sz="1600" dirty="0" smtClean="0"/>
              <a:t>A discussion should develop and evolve through thoughts and opinions</a:t>
            </a:r>
            <a:endParaRPr lang="en-US" sz="1600" dirty="0" smtClean="0"/>
          </a:p>
          <a:p>
            <a:pPr marL="0" indent="0">
              <a:spcAft>
                <a:spcPts val="1200"/>
              </a:spcAft>
              <a:buNone/>
            </a:pPr>
            <a:endParaRPr lang="en-US" sz="1600" dirty="0" smtClean="0"/>
          </a:p>
          <a:p>
            <a:pPr marL="0" lvl="1" indent="0">
              <a:buNone/>
            </a:pPr>
            <a:r>
              <a:rPr lang="en-US" sz="1800" dirty="0" smtClean="0"/>
              <a:t> </a:t>
            </a:r>
            <a:r>
              <a:rPr lang="en-GB" sz="1800" b="1" i="1" dirty="0" smtClean="0"/>
              <a:t>Assessment Outcome - D1</a:t>
            </a:r>
          </a:p>
          <a:p>
            <a:pPr marL="0" lvl="1" indent="0">
              <a:buNone/>
            </a:pPr>
            <a:r>
              <a:rPr lang="en-GB" sz="1600" b="1" i="1" dirty="0" smtClean="0"/>
              <a:t>Task 5 (D1) - </a:t>
            </a:r>
            <a:r>
              <a:rPr lang="en-GB" sz="1600" dirty="0" smtClean="0"/>
              <a:t>For the 5 different communication methods selected, suggest techniques that could be used to reduce the potential barriers when used as a communication method</a:t>
            </a:r>
          </a:p>
        </p:txBody>
      </p:sp>
      <p:sp>
        <p:nvSpPr>
          <p:cNvPr id="11266" name="Title 1"/>
          <p:cNvSpPr>
            <a:spLocks noGrp="1"/>
          </p:cNvSpPr>
          <p:nvPr>
            <p:ph type="title"/>
          </p:nvPr>
        </p:nvSpPr>
        <p:spPr>
          <a:xfrm>
            <a:off x="0" y="332656"/>
            <a:ext cx="8409112" cy="452568"/>
          </a:xfrm>
        </p:spPr>
        <p:txBody>
          <a:bodyPr>
            <a:normAutofit fontScale="90000"/>
          </a:bodyPr>
          <a:lstStyle/>
          <a:p>
            <a:r>
              <a:rPr lang="en-GB" b="1" dirty="0" smtClean="0"/>
              <a:t> Assessment Tasks</a:t>
            </a:r>
          </a:p>
        </p:txBody>
      </p:sp>
      <p:pic>
        <p:nvPicPr>
          <p:cNvPr id="21" name="Picture 20"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22" name="Round Same Side Corner Rectangle 21">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23" name="Round Same Side Corner Rectangle 22">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24" name="Round Same Side Corner Rectangle 23">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25" name="Round Same Side Corner Rectangle 24">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26" name="Round Same Side Corner Rectangle 25">
            <a:hlinkClick r:id="rId8" action="ppaction://hlinksldjump"/>
          </p:cNvPr>
          <p:cNvSpPr/>
          <p:nvPr/>
        </p:nvSpPr>
        <p:spPr>
          <a:xfrm>
            <a:off x="327585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27" name="Round Same Side Corner Rectangle 26">
            <a:hlinkClick r:id="rId9" action="ppaction://hlinksldjump"/>
          </p:cNvPr>
          <p:cNvSpPr/>
          <p:nvPr/>
        </p:nvSpPr>
        <p:spPr>
          <a:xfrm>
            <a:off x="363589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28" name="Round Same Side Corner Rectangle 27">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9" name="Round Same Side Corner Rectangle 28">
            <a:hlinkClick r:id="rId11" action="ppaction://hlinksldjump"/>
          </p:cNvPr>
          <p:cNvSpPr/>
          <p:nvPr/>
        </p:nvSpPr>
        <p:spPr>
          <a:xfrm>
            <a:off x="4355976" y="0"/>
            <a:ext cx="1152128"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836712"/>
            <a:ext cx="8784976" cy="5072098"/>
          </a:xfrm>
        </p:spPr>
        <p:txBody>
          <a:bodyPr>
            <a:noAutofit/>
          </a:bodyPr>
          <a:lstStyle/>
          <a:p>
            <a:pPr marL="0" lvl="0" indent="0">
              <a:buClrTx/>
              <a:buSzTx/>
              <a:buNone/>
              <a:defRPr/>
            </a:pPr>
            <a:r>
              <a:rPr lang="en-GB" sz="2000" dirty="0" smtClean="0"/>
              <a:t>Within the everyday walk of life, an employee </a:t>
            </a:r>
            <a:r>
              <a:rPr lang="en-GB" sz="2000" b="1" i="1" dirty="0" smtClean="0"/>
              <a:t>MUST highlight </a:t>
            </a:r>
            <a:r>
              <a:rPr lang="en-GB" sz="2000" dirty="0" smtClean="0"/>
              <a:t>and</a:t>
            </a:r>
            <a:r>
              <a:rPr lang="en-GB" sz="2000" b="1" i="1" dirty="0" smtClean="0"/>
              <a:t> evidence </a:t>
            </a:r>
            <a:r>
              <a:rPr lang="en-GB" sz="2000" dirty="0" smtClean="0"/>
              <a:t>a range of skills to ensure they remain professional and able.</a:t>
            </a:r>
          </a:p>
          <a:p>
            <a:pPr marL="0" lvl="0" indent="0">
              <a:buClrTx/>
              <a:buSzTx/>
              <a:buNone/>
              <a:defRPr/>
            </a:pPr>
            <a:r>
              <a:rPr lang="en-GB" sz="2400" b="1" dirty="0" smtClean="0"/>
              <a:t>-------------------------------------------------------------------------------------------</a:t>
            </a:r>
          </a:p>
          <a:p>
            <a:pPr marL="0" indent="0">
              <a:buNone/>
            </a:pPr>
            <a:r>
              <a:rPr lang="en-GB" sz="1800" b="1" i="1" dirty="0" smtClean="0"/>
              <a:t>Task 1 (P4.1)</a:t>
            </a:r>
            <a:r>
              <a:rPr lang="en-US" sz="1800" dirty="0" smtClean="0"/>
              <a:t> - Create </a:t>
            </a:r>
            <a:r>
              <a:rPr lang="en-GB" sz="1800" dirty="0" smtClean="0"/>
              <a:t>a </a:t>
            </a:r>
            <a:r>
              <a:rPr lang="en-GB" sz="1800" b="1" dirty="0" smtClean="0"/>
              <a:t>series of notes</a:t>
            </a:r>
            <a:r>
              <a:rPr lang="en-GB" sz="1800" dirty="0" smtClean="0"/>
              <a:t>, considering effective use of communications within employment, include </a:t>
            </a:r>
            <a:r>
              <a:rPr lang="en-GB" sz="1800" b="1" i="1" dirty="0" smtClean="0"/>
              <a:t>examples</a:t>
            </a:r>
            <a:r>
              <a:rPr lang="en-GB" sz="1800" dirty="0" smtClean="0"/>
              <a:t>, so that you can hold a discussion on the reasons why these types of skills are vital. Using the following headings:</a:t>
            </a:r>
          </a:p>
          <a:p>
            <a:r>
              <a:rPr lang="en-GB" sz="1600" dirty="0" smtClean="0">
                <a:hlinkClick r:id="rId3" action="ppaction://hlinksldjump"/>
              </a:rPr>
              <a:t>Verbal Conversations / Exchanges</a:t>
            </a:r>
            <a:endParaRPr lang="en-GB" sz="1600" dirty="0" smtClean="0"/>
          </a:p>
          <a:p>
            <a:r>
              <a:rPr lang="en-GB" sz="1600" dirty="0" smtClean="0">
                <a:hlinkClick r:id="rId4" action="ppaction://hlinksldjump"/>
              </a:rPr>
              <a:t>Questioning Techniques </a:t>
            </a:r>
            <a:endParaRPr lang="en-GB" sz="1600" dirty="0" smtClean="0"/>
          </a:p>
          <a:p>
            <a:r>
              <a:rPr lang="en-GB" sz="1600" dirty="0" smtClean="0">
                <a:hlinkClick r:id="rId5" action="ppaction://hlinksldjump"/>
              </a:rPr>
              <a:t>Written Communication</a:t>
            </a:r>
            <a:endParaRPr lang="en-GB" sz="1600" dirty="0" smtClean="0"/>
          </a:p>
          <a:p>
            <a:pPr marL="0" indent="0">
              <a:buNone/>
            </a:pPr>
            <a:r>
              <a:rPr lang="en-GB" sz="1800" b="1" i="1" dirty="0" smtClean="0"/>
              <a:t>Task 2 (P4.2)</a:t>
            </a:r>
            <a:r>
              <a:rPr lang="en-GB" sz="1800" b="1" dirty="0" smtClean="0"/>
              <a:t> - Group Discussion - </a:t>
            </a:r>
            <a:r>
              <a:rPr lang="en-GB" sz="1800" dirty="0" smtClean="0"/>
              <a:t>A discussion should develop and evolve through thoughts and opinions on the following areas:</a:t>
            </a:r>
          </a:p>
          <a:p>
            <a:pPr marL="0" indent="0">
              <a:buNone/>
            </a:pPr>
            <a:endParaRPr lang="en-GB" sz="1800" b="1" dirty="0" smtClean="0"/>
          </a:p>
          <a:p>
            <a:pPr marL="0" indent="0">
              <a:buNone/>
            </a:pPr>
            <a:endParaRPr lang="en-GB" sz="1800" b="1" dirty="0" smtClean="0"/>
          </a:p>
          <a:p>
            <a:pPr marL="0" indent="0">
              <a:buNone/>
            </a:pPr>
            <a:endParaRPr lang="en-GB" sz="1800" b="1" dirty="0" smtClean="0"/>
          </a:p>
          <a:p>
            <a:pPr marL="0" indent="0" algn="ctr">
              <a:buNone/>
            </a:pPr>
            <a:r>
              <a:rPr lang="en-GB" sz="2000" b="1" u="sng" dirty="0" smtClean="0"/>
              <a:t>Remember a discussion is not scripted so reading from notes is not a discussion!!</a:t>
            </a:r>
          </a:p>
          <a:p>
            <a:pPr marL="1435100" indent="0" algn="ctr">
              <a:buNone/>
            </a:pPr>
            <a:r>
              <a:rPr lang="en-GB" sz="2000" dirty="0" smtClean="0"/>
              <a:t>As part of the discussion, you will be assessed on </a:t>
            </a:r>
            <a:r>
              <a:rPr lang="en-GB" sz="2000" b="1" dirty="0" smtClean="0"/>
              <a:t>contribution</a:t>
            </a:r>
            <a:r>
              <a:rPr lang="en-GB" sz="2000" dirty="0" smtClean="0"/>
              <a:t>, identified </a:t>
            </a:r>
            <a:r>
              <a:rPr lang="en-GB" sz="2000" b="1" dirty="0" smtClean="0"/>
              <a:t>examples </a:t>
            </a:r>
            <a:r>
              <a:rPr lang="en-GB" sz="2000" dirty="0" smtClean="0"/>
              <a:t>and </a:t>
            </a:r>
            <a:r>
              <a:rPr lang="en-GB" sz="2000" b="1" dirty="0" smtClean="0"/>
              <a:t>understanding</a:t>
            </a:r>
          </a:p>
        </p:txBody>
      </p:sp>
      <p:sp>
        <p:nvSpPr>
          <p:cNvPr id="2" name="Title 1"/>
          <p:cNvSpPr>
            <a:spLocks noGrp="1"/>
          </p:cNvSpPr>
          <p:nvPr>
            <p:ph type="title"/>
          </p:nvPr>
        </p:nvSpPr>
        <p:spPr>
          <a:xfrm>
            <a:off x="0" y="332656"/>
            <a:ext cx="9144000" cy="392220"/>
          </a:xfrm>
        </p:spPr>
        <p:txBody>
          <a:bodyPr>
            <a:normAutofit fontScale="90000"/>
          </a:bodyPr>
          <a:lstStyle/>
          <a:p>
            <a:r>
              <a:rPr lang="en-GB" b="1" dirty="0" smtClean="0"/>
              <a:t> 1 - Interpersonal &amp; Communication Skills</a:t>
            </a:r>
            <a:endParaRPr lang="en-GB" b="1" dirty="0"/>
          </a:p>
        </p:txBody>
      </p:sp>
      <p:graphicFrame>
        <p:nvGraphicFramePr>
          <p:cNvPr id="12" name="Table 11"/>
          <p:cNvGraphicFramePr>
            <a:graphicFrameLocks noGrp="1"/>
          </p:cNvGraphicFramePr>
          <p:nvPr/>
        </p:nvGraphicFramePr>
        <p:xfrm>
          <a:off x="251520" y="4437112"/>
          <a:ext cx="8640960" cy="1010920"/>
        </p:xfrm>
        <a:graphic>
          <a:graphicData uri="http://schemas.openxmlformats.org/drawingml/2006/table">
            <a:tbl>
              <a:tblPr firstRow="1" bandRow="1">
                <a:tableStyleId>{5C22544A-7EE6-4342-B048-85BDC9FD1C3A}</a:tableStyleId>
              </a:tblPr>
              <a:tblGrid>
                <a:gridCol w="2880320"/>
                <a:gridCol w="2880320"/>
                <a:gridCol w="2880320"/>
              </a:tblGrid>
              <a:tr h="370840">
                <a:tc>
                  <a:txBody>
                    <a:bodyPr/>
                    <a:lstStyle/>
                    <a:p>
                      <a:pPr algn="ctr"/>
                      <a:r>
                        <a:rPr lang="en-GB" b="1" dirty="0" smtClean="0">
                          <a:solidFill>
                            <a:schemeClr val="tx1"/>
                          </a:solidFill>
                          <a:latin typeface="Calibri" pitchFamily="34" charset="0"/>
                        </a:rPr>
                        <a:t>Gathering</a:t>
                      </a:r>
                      <a:r>
                        <a:rPr lang="en-GB" b="1" baseline="0" dirty="0" smtClean="0">
                          <a:solidFill>
                            <a:schemeClr val="tx1"/>
                          </a:solidFill>
                          <a:latin typeface="Calibri" pitchFamily="34" charset="0"/>
                        </a:rPr>
                        <a:t> of Information</a:t>
                      </a:r>
                      <a:endParaRPr lang="en-GB" b="1"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itchFamily="34" charset="0"/>
                        </a:rPr>
                        <a:t>Understanding</a:t>
                      </a:r>
                      <a:endParaRPr lang="en-GB" b="1"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itchFamily="34" charset="0"/>
                        </a:rPr>
                        <a:t>Cultural Differences</a:t>
                      </a:r>
                      <a:endParaRPr lang="en-GB" b="1" dirty="0">
                        <a:solidFill>
                          <a:schemeClr val="tx1"/>
                        </a:solidFill>
                        <a:latin typeface="Calibri" pitchFamily="34" charset="0"/>
                      </a:endParaRPr>
                    </a:p>
                  </a:txBody>
                  <a:tcPr anchor="ctr">
                    <a:solidFill>
                      <a:schemeClr val="tx2">
                        <a:lumMod val="20000"/>
                        <a:lumOff val="80000"/>
                      </a:schemeClr>
                    </a:solidFill>
                  </a:tcPr>
                </a:tc>
              </a:tr>
              <a:tr h="370840">
                <a:tc>
                  <a:txBody>
                    <a:bodyPr/>
                    <a:lstStyle/>
                    <a:p>
                      <a:pPr algn="ctr"/>
                      <a:r>
                        <a:rPr lang="en-GB" b="1" dirty="0" smtClean="0">
                          <a:solidFill>
                            <a:schemeClr val="tx1"/>
                          </a:solidFill>
                          <a:latin typeface="Calibri" pitchFamily="34" charset="0"/>
                        </a:rPr>
                        <a:t>Meet Needs of Audience</a:t>
                      </a:r>
                      <a:endParaRPr lang="en-GB" b="1"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itchFamily="34" charset="0"/>
                        </a:rPr>
                        <a:t>Why are they appropriate?</a:t>
                      </a:r>
                      <a:endParaRPr lang="en-GB" b="1"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itchFamily="34" charset="0"/>
                        </a:rPr>
                        <a:t>Potential Improvements for</a:t>
                      </a:r>
                      <a:r>
                        <a:rPr lang="en-GB" b="1" baseline="0" dirty="0" smtClean="0">
                          <a:solidFill>
                            <a:schemeClr val="tx1"/>
                          </a:solidFill>
                          <a:latin typeface="Calibri" pitchFamily="34" charset="0"/>
                        </a:rPr>
                        <a:t> </a:t>
                      </a:r>
                      <a:r>
                        <a:rPr lang="en-GB" b="1" dirty="0" smtClean="0">
                          <a:solidFill>
                            <a:schemeClr val="tx1"/>
                          </a:solidFill>
                          <a:latin typeface="Calibri" pitchFamily="34" charset="0"/>
                        </a:rPr>
                        <a:t>Use</a:t>
                      </a:r>
                      <a:endParaRPr lang="en-GB" b="1" dirty="0">
                        <a:solidFill>
                          <a:schemeClr val="tx1"/>
                        </a:solidFill>
                        <a:latin typeface="Calibri" pitchFamily="34" charset="0"/>
                      </a:endParaRPr>
                    </a:p>
                  </a:txBody>
                  <a:tcPr anchor="ctr">
                    <a:solidFill>
                      <a:schemeClr val="tx2">
                        <a:lumMod val="20000"/>
                        <a:lumOff val="80000"/>
                      </a:schemeClr>
                    </a:solidFill>
                  </a:tcPr>
                </a:tc>
              </a:tr>
            </a:tbl>
          </a:graphicData>
        </a:graphic>
      </p:graphicFrame>
      <p:pic>
        <p:nvPicPr>
          <p:cNvPr id="14" name="Picture 13" descr="home.jpg">
            <a:hlinkClick r:id="rId6" action="ppaction://hlinksldjump"/>
          </p:cNvPr>
          <p:cNvPicPr>
            <a:picLocks noChangeAspect="1"/>
          </p:cNvPicPr>
          <p:nvPr/>
        </p:nvPicPr>
        <p:blipFill>
          <a:blip r:embed="rId7"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15" name="Round Same Side Corner Rectangle 14">
            <a:hlinkClick r:id="rId6"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6" name="Round Same Side Corner Rectangle 15">
            <a:hlinkClick r:id="rId8"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7" name="Round Same Side Corner Rectangle 16">
            <a:hlinkClick r:id="rId9"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8" name="Round Same Side Corner Rectangle 17">
            <a:hlinkClick r:id="rId10"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9" name="Round Same Side Corner Rectangle 18">
            <a:hlinkClick r:id="rId11" action="ppaction://hlinksldjump"/>
          </p:cNvPr>
          <p:cNvSpPr/>
          <p:nvPr/>
        </p:nvSpPr>
        <p:spPr>
          <a:xfrm>
            <a:off x="327585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20" name="Round Same Side Corner Rectangle 19">
            <a:hlinkClick r:id="rId12" action="ppaction://hlinksldjump"/>
          </p:cNvPr>
          <p:cNvSpPr/>
          <p:nvPr/>
        </p:nvSpPr>
        <p:spPr>
          <a:xfrm>
            <a:off x="363589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21" name="Round Same Side Corner Rectangle 20">
            <a:hlinkClick r:id="rId13"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2" name="Round Same Side Corner Rectangle 21">
            <a:hlinkClick r:id="rId14"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1484784"/>
            <a:ext cx="8858312" cy="4464496"/>
          </a:xfrm>
        </p:spPr>
        <p:txBody>
          <a:bodyPr>
            <a:noAutofit/>
          </a:bodyPr>
          <a:lstStyle/>
          <a:p>
            <a:pPr marL="0" lvl="1" indent="0">
              <a:buNone/>
            </a:pPr>
            <a:r>
              <a:rPr lang="en-GB" sz="2000" dirty="0" smtClean="0"/>
              <a:t>When discussing the different forms of verbal communications, you need to consider:</a:t>
            </a:r>
          </a:p>
          <a:p>
            <a:pPr marL="0" lvl="1" indent="0">
              <a:buNone/>
            </a:pPr>
            <a:endParaRPr lang="en-GB" sz="2000" dirty="0" smtClean="0"/>
          </a:p>
          <a:p>
            <a:pPr marL="0" lvl="1" indent="0">
              <a:buNone/>
            </a:pPr>
            <a:endParaRPr lang="en-GB" sz="2000" dirty="0" smtClean="0"/>
          </a:p>
          <a:p>
            <a:pPr marL="0" lvl="1" indent="0">
              <a:buNone/>
            </a:pPr>
            <a:endParaRPr lang="en-GB" sz="2000" dirty="0" smtClean="0"/>
          </a:p>
          <a:p>
            <a:pPr marL="0" lvl="1" indent="0">
              <a:buNone/>
            </a:pPr>
            <a:endParaRPr lang="en-GB" sz="2000" dirty="0" smtClean="0"/>
          </a:p>
          <a:p>
            <a:pPr marL="0" lvl="1" indent="0">
              <a:buNone/>
            </a:pPr>
            <a:r>
              <a:rPr lang="en-GB" sz="2000" dirty="0" smtClean="0"/>
              <a:t>Based on the forms of verbal communications discussed above, relate them to:</a:t>
            </a:r>
          </a:p>
          <a:p>
            <a:pPr marL="0" lvl="1" indent="0">
              <a:buNone/>
            </a:pPr>
            <a:endParaRPr lang="en-GB" sz="2000" dirty="0" smtClean="0"/>
          </a:p>
          <a:p>
            <a:pPr marL="0" lvl="1" indent="0">
              <a:buNone/>
            </a:pPr>
            <a:endParaRPr lang="en-GB" sz="2000" dirty="0" smtClean="0"/>
          </a:p>
          <a:p>
            <a:pPr marL="0" lvl="1" indent="0">
              <a:buNone/>
            </a:pPr>
            <a:endParaRPr lang="en-GB" sz="2000" dirty="0" smtClean="0"/>
          </a:p>
          <a:p>
            <a:pPr marL="0" lvl="1" indent="0">
              <a:buNone/>
            </a:pPr>
            <a:endParaRPr lang="en-GB" sz="2000" dirty="0" smtClean="0"/>
          </a:p>
          <a:p>
            <a:pPr marL="571500" indent="-514350" algn="r">
              <a:buNone/>
            </a:pPr>
            <a:r>
              <a:rPr lang="en-GB" sz="2000" b="1" dirty="0" smtClean="0"/>
              <a:t>REMEMBER these are just examples USE your own in addition!</a:t>
            </a:r>
          </a:p>
        </p:txBody>
      </p:sp>
      <p:sp>
        <p:nvSpPr>
          <p:cNvPr id="2" name="Title 1"/>
          <p:cNvSpPr>
            <a:spLocks noGrp="1"/>
          </p:cNvSpPr>
          <p:nvPr>
            <p:ph type="title"/>
          </p:nvPr>
        </p:nvSpPr>
        <p:spPr>
          <a:xfrm>
            <a:off x="0" y="548680"/>
            <a:ext cx="9144000" cy="648072"/>
          </a:xfrm>
        </p:spPr>
        <p:txBody>
          <a:bodyPr>
            <a:normAutofit fontScale="90000"/>
          </a:bodyPr>
          <a:lstStyle/>
          <a:p>
            <a:r>
              <a:rPr lang="en-GB" dirty="0" smtClean="0"/>
              <a:t> 1 - Interpersonal &amp; Communication Skills (Verbal Conversations / Exchanges)</a:t>
            </a:r>
            <a:endParaRPr lang="en-US" b="1" dirty="0"/>
          </a:p>
        </p:txBody>
      </p:sp>
      <p:graphicFrame>
        <p:nvGraphicFramePr>
          <p:cNvPr id="13" name="Table 12"/>
          <p:cNvGraphicFramePr>
            <a:graphicFrameLocks noGrp="1"/>
          </p:cNvGraphicFramePr>
          <p:nvPr/>
        </p:nvGraphicFramePr>
        <p:xfrm>
          <a:off x="251520" y="2204864"/>
          <a:ext cx="8496944" cy="1285240"/>
        </p:xfrm>
        <a:graphic>
          <a:graphicData uri="http://schemas.openxmlformats.org/drawingml/2006/table">
            <a:tbl>
              <a:tblPr firstRow="1" bandRow="1">
                <a:tableStyleId>{5C22544A-7EE6-4342-B048-85BDC9FD1C3A}</a:tableStyleId>
              </a:tblPr>
              <a:tblGrid>
                <a:gridCol w="8496944"/>
              </a:tblGrid>
              <a:tr h="370840">
                <a:tc>
                  <a:txBody>
                    <a:bodyPr/>
                    <a:lstStyle/>
                    <a:p>
                      <a:pPr algn="ctr"/>
                      <a:r>
                        <a:rPr lang="en-GB" dirty="0" smtClean="0">
                          <a:solidFill>
                            <a:schemeClr val="tx1"/>
                          </a:solidFill>
                          <a:latin typeface="Calibri" pitchFamily="34" charset="0"/>
                        </a:rPr>
                        <a:t>VERBAL  (TECHNICAL &amp; NON-TECHNICAL)</a:t>
                      </a:r>
                      <a:endParaRPr lang="en-GB" dirty="0">
                        <a:solidFill>
                          <a:schemeClr val="tx1"/>
                        </a:solidFill>
                        <a:latin typeface="Calibri" pitchFamily="34" charset="0"/>
                      </a:endParaRPr>
                    </a:p>
                  </a:txBody>
                  <a:tcPr>
                    <a:solidFill>
                      <a:schemeClr val="tx2">
                        <a:lumMod val="20000"/>
                        <a:lumOff val="80000"/>
                      </a:schemeClr>
                    </a:solidFill>
                  </a:tcPr>
                </a:tc>
              </a:tr>
              <a:tr h="370840">
                <a:tc>
                  <a:txBody>
                    <a:bodyPr/>
                    <a:lstStyle/>
                    <a:p>
                      <a:pPr marL="361950" indent="-361950">
                        <a:buFont typeface="Wingdings" pitchFamily="2" charset="2"/>
                        <a:buChar char="ü"/>
                      </a:pPr>
                      <a:r>
                        <a:rPr lang="en-GB" dirty="0" smtClean="0">
                          <a:solidFill>
                            <a:schemeClr val="tx1"/>
                          </a:solidFill>
                          <a:latin typeface="Calibri" pitchFamily="34" charset="0"/>
                        </a:rPr>
                        <a:t>Face-to-Face (meetings, interviews,  discussion, etc...)</a:t>
                      </a:r>
                    </a:p>
                    <a:p>
                      <a:pPr marL="361950" indent="-361950">
                        <a:buFont typeface="Wingdings" pitchFamily="2" charset="2"/>
                        <a:buChar char="ü"/>
                      </a:pPr>
                      <a:r>
                        <a:rPr lang="en-GB" dirty="0" smtClean="0">
                          <a:solidFill>
                            <a:schemeClr val="tx1"/>
                          </a:solidFill>
                          <a:latin typeface="Calibri" pitchFamily="34" charset="0"/>
                        </a:rPr>
                        <a:t>Telephone</a:t>
                      </a:r>
                    </a:p>
                    <a:p>
                      <a:pPr marL="361950" indent="-361950">
                        <a:buFont typeface="Wingdings" pitchFamily="2" charset="2"/>
                        <a:buChar char="ü"/>
                      </a:pPr>
                      <a:r>
                        <a:rPr lang="en-GB" dirty="0" smtClean="0">
                          <a:solidFill>
                            <a:schemeClr val="tx1"/>
                          </a:solidFill>
                          <a:latin typeface="Calibri" pitchFamily="34" charset="0"/>
                        </a:rPr>
                        <a:t>Presentations</a:t>
                      </a:r>
                      <a:endParaRPr lang="en-GB" dirty="0">
                        <a:solidFill>
                          <a:schemeClr val="tx1"/>
                        </a:solidFill>
                        <a:latin typeface="Calibri" pitchFamily="34" charset="0"/>
                      </a:endParaRPr>
                    </a:p>
                  </a:txBody>
                  <a:tcPr>
                    <a:solidFill>
                      <a:schemeClr val="tx2">
                        <a:lumMod val="20000"/>
                        <a:lumOff val="80000"/>
                      </a:schemeClr>
                    </a:solidFill>
                  </a:tcPr>
                </a:tc>
              </a:tr>
            </a:tbl>
          </a:graphicData>
        </a:graphic>
      </p:graphicFrame>
      <p:graphicFrame>
        <p:nvGraphicFramePr>
          <p:cNvPr id="14" name="Table 13"/>
          <p:cNvGraphicFramePr>
            <a:graphicFrameLocks noGrp="1"/>
          </p:cNvGraphicFramePr>
          <p:nvPr/>
        </p:nvGraphicFramePr>
        <p:xfrm>
          <a:off x="251520" y="4077072"/>
          <a:ext cx="8568952" cy="1559560"/>
        </p:xfrm>
        <a:graphic>
          <a:graphicData uri="http://schemas.openxmlformats.org/drawingml/2006/table">
            <a:tbl>
              <a:tblPr firstRow="1" bandRow="1">
                <a:tableStyleId>{5C22544A-7EE6-4342-B048-85BDC9FD1C3A}</a:tableStyleId>
              </a:tblPr>
              <a:tblGrid>
                <a:gridCol w="2142238"/>
                <a:gridCol w="2142238"/>
                <a:gridCol w="2142238"/>
                <a:gridCol w="2142238"/>
              </a:tblGrid>
              <a:tr h="370840">
                <a:tc>
                  <a:txBody>
                    <a:bodyPr/>
                    <a:lstStyle/>
                    <a:p>
                      <a:pPr algn="ctr"/>
                      <a:r>
                        <a:rPr lang="en-GB" dirty="0" smtClean="0">
                          <a:solidFill>
                            <a:schemeClr val="tx1"/>
                          </a:solidFill>
                          <a:latin typeface="Calibri" pitchFamily="34" charset="0"/>
                        </a:rPr>
                        <a:t>Verbal</a:t>
                      </a:r>
                      <a:endParaRPr lang="en-GB"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dirty="0" smtClean="0">
                          <a:solidFill>
                            <a:schemeClr val="tx1"/>
                          </a:solidFill>
                          <a:latin typeface="Calibri" pitchFamily="34" charset="0"/>
                        </a:rPr>
                        <a:t>Lip Reading</a:t>
                      </a:r>
                      <a:endParaRPr lang="en-GB"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dirty="0" smtClean="0">
                          <a:solidFill>
                            <a:schemeClr val="tx1"/>
                          </a:solidFill>
                          <a:latin typeface="Calibri" pitchFamily="34" charset="0"/>
                        </a:rPr>
                        <a:t>Sign</a:t>
                      </a:r>
                      <a:endParaRPr lang="en-GB"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dirty="0" smtClean="0">
                          <a:solidFill>
                            <a:schemeClr val="tx1"/>
                          </a:solidFill>
                          <a:latin typeface="Calibri" pitchFamily="34" charset="0"/>
                        </a:rPr>
                        <a:t>Tone</a:t>
                      </a:r>
                      <a:endParaRPr lang="en-GB" dirty="0">
                        <a:solidFill>
                          <a:schemeClr val="tx1"/>
                        </a:solidFill>
                        <a:latin typeface="Calibri" pitchFamily="34" charset="0"/>
                      </a:endParaRPr>
                    </a:p>
                  </a:txBody>
                  <a:tcPr anchor="ctr">
                    <a:solidFill>
                      <a:schemeClr val="tx2">
                        <a:lumMod val="20000"/>
                        <a:lumOff val="80000"/>
                      </a:schemeClr>
                    </a:solidFill>
                  </a:tcPr>
                </a:tc>
              </a:tr>
              <a:tr h="370840">
                <a:tc>
                  <a:txBody>
                    <a:bodyPr/>
                    <a:lstStyle/>
                    <a:p>
                      <a:pPr algn="ctr"/>
                      <a:r>
                        <a:rPr lang="en-GB" sz="1800" b="1" dirty="0" smtClean="0">
                          <a:latin typeface="Calibri" pitchFamily="34" charset="0"/>
                        </a:rPr>
                        <a:t>Use of Body Language (Head / Eyes / Hands / Nodding)</a:t>
                      </a:r>
                      <a:endParaRPr lang="en-GB" b="1"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US" sz="1800" b="1" dirty="0" smtClean="0">
                          <a:latin typeface="Calibri" pitchFamily="34" charset="0"/>
                        </a:rPr>
                        <a:t>Intonation </a:t>
                      </a:r>
                      <a:endParaRPr lang="en-GB" b="1"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itchFamily="34" charset="0"/>
                        </a:rPr>
                        <a:t>Summarising</a:t>
                      </a:r>
                      <a:endParaRPr lang="en-GB" b="1" dirty="0">
                        <a:solidFill>
                          <a:schemeClr val="tx1"/>
                        </a:solidFill>
                        <a:latin typeface="Calibri"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itchFamily="34" charset="0"/>
                        </a:rPr>
                        <a:t>Paraphrasing</a:t>
                      </a:r>
                      <a:endParaRPr lang="en-GB" b="1" dirty="0">
                        <a:solidFill>
                          <a:schemeClr val="tx1"/>
                        </a:solidFill>
                        <a:latin typeface="Calibri" pitchFamily="34" charset="0"/>
                      </a:endParaRPr>
                    </a:p>
                  </a:txBody>
                  <a:tcPr anchor="ctr">
                    <a:solidFill>
                      <a:schemeClr val="tx2">
                        <a:lumMod val="20000"/>
                        <a:lumOff val="80000"/>
                      </a:schemeClr>
                    </a:solidFill>
                  </a:tcPr>
                </a:tc>
              </a:tr>
            </a:tbl>
          </a:graphicData>
        </a:graphic>
      </p:graphicFrame>
      <p:pic>
        <p:nvPicPr>
          <p:cNvPr id="12" name="Picture 11"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15" name="Round Same Side Corner Rectangle 14">
            <a:hlinkClick r:id="rId3" action="ppaction://hlinksldjump"/>
          </p:cNvPr>
          <p:cNvSpPr/>
          <p:nvPr/>
        </p:nvSpPr>
        <p:spPr>
          <a:xfrm>
            <a:off x="467544" y="0"/>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LO2</a:t>
            </a:r>
            <a:endParaRPr lang="en-GB" sz="1600" b="1" dirty="0">
              <a:latin typeface="Calibri" pitchFamily="34" charset="0"/>
              <a:cs typeface="Calibri" pitchFamily="34" charset="0"/>
            </a:endParaRPr>
          </a:p>
        </p:txBody>
      </p:sp>
      <p:sp>
        <p:nvSpPr>
          <p:cNvPr id="16" name="Round Same Side Corner Rectangle 15">
            <a:hlinkClick r:id="rId5" action="ppaction://hlinksldjump"/>
          </p:cNvPr>
          <p:cNvSpPr/>
          <p:nvPr/>
        </p:nvSpPr>
        <p:spPr>
          <a:xfrm>
            <a:off x="1043608" y="0"/>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7" name="Round Same Side Corner Rectangle 16">
            <a:hlinkClick r:id="rId6" action="ppaction://hlinksldjump"/>
          </p:cNvPr>
          <p:cNvSpPr/>
          <p:nvPr/>
        </p:nvSpPr>
        <p:spPr>
          <a:xfrm>
            <a:off x="1907704" y="0"/>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8" name="Round Same Side Corner Rectangle 17">
            <a:hlinkClick r:id="rId7" action="ppaction://hlinksldjump"/>
          </p:cNvPr>
          <p:cNvSpPr/>
          <p:nvPr/>
        </p:nvSpPr>
        <p:spPr>
          <a:xfrm>
            <a:off x="2699792" y="0"/>
            <a:ext cx="61156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9" name="Round Same Side Corner Rectangle 18">
            <a:hlinkClick r:id="rId8" action="ppaction://hlinksldjump"/>
          </p:cNvPr>
          <p:cNvSpPr/>
          <p:nvPr/>
        </p:nvSpPr>
        <p:spPr>
          <a:xfrm>
            <a:off x="3275856" y="0"/>
            <a:ext cx="395536"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20" name="Round Same Side Corner Rectangle 19">
            <a:hlinkClick r:id="rId9" action="ppaction://hlinksldjump"/>
          </p:cNvPr>
          <p:cNvSpPr/>
          <p:nvPr/>
        </p:nvSpPr>
        <p:spPr>
          <a:xfrm>
            <a:off x="363589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21" name="Round Same Side Corner Rectangle 20">
            <a:hlinkClick r:id="rId10" action="ppaction://hlinksldjump"/>
          </p:cNvPr>
          <p:cNvSpPr/>
          <p:nvPr/>
        </p:nvSpPr>
        <p:spPr>
          <a:xfrm>
            <a:off x="3995936" y="0"/>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22" name="Round Same Side Corner Rectangle 21">
            <a:hlinkClick r:id="rId11" action="ppaction://hlinksldjump"/>
          </p:cNvPr>
          <p:cNvSpPr/>
          <p:nvPr/>
        </p:nvSpPr>
        <p:spPr>
          <a:xfrm>
            <a:off x="4355976" y="0"/>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10a1588ba575996fedb66840db4a557f52d06bf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Template>
  <TotalTime>8652</TotalTime>
  <Words>7265</Words>
  <Application>Microsoft Office PowerPoint</Application>
  <PresentationFormat>On-screen Show (4:3)</PresentationFormat>
  <Paragraphs>1039</Paragraphs>
  <Slides>49</Slides>
  <Notes>48</Notes>
  <HiddenSlides>46</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Enderoth</vt:lpstr>
      <vt:lpstr>Unit 01 - Communication and Employability Skills for IT</vt:lpstr>
      <vt:lpstr>LO2 - Assessment Criteria</vt:lpstr>
      <vt:lpstr> Assessment Scenario</vt:lpstr>
      <vt:lpstr> Assessment Criteria</vt:lpstr>
      <vt:lpstr> Areas to Cover</vt:lpstr>
      <vt:lpstr> Assessment Tasks</vt:lpstr>
      <vt:lpstr> Assessment Tasks</vt:lpstr>
      <vt:lpstr> 1 - Interpersonal &amp; Communication Skills</vt:lpstr>
      <vt:lpstr> 1 - Interpersonal &amp; Communication Skills (Verbal Conversations / Exchanges)</vt:lpstr>
      <vt:lpstr> 1 - Interpersonal &amp; Communication Skills (Questioning Techniques)</vt:lpstr>
      <vt:lpstr> 1 - Interpersonal &amp; Communication Skills (Written Communications)</vt:lpstr>
      <vt:lpstr> 2 - Aids and Barriers to Effective Communications</vt:lpstr>
      <vt:lpstr> 2 - Aids and Barriers to Effective Communications</vt:lpstr>
      <vt:lpstr> 2 - Aids and Barriers to Effective Communications</vt:lpstr>
      <vt:lpstr> 2 - Aids and Barriers to Effective Communications</vt:lpstr>
      <vt:lpstr> 2 - Aids and Barriers to Effective Communications (Websites)</vt:lpstr>
      <vt:lpstr> 2 - Aids and Barriers to Effective Communications (Websites)</vt:lpstr>
      <vt:lpstr> 2 - Aids and Barriers to Effective Communications (Websites)</vt:lpstr>
      <vt:lpstr> 2 - Aids and Barriers to Effective Communications (Websites)</vt:lpstr>
      <vt:lpstr> 2 - Aids and Barriers to Effective Communications (eMails)</vt:lpstr>
      <vt:lpstr> 2 - Aids and Barriers to Effective Communications (eMails)</vt:lpstr>
      <vt:lpstr> 2 - Aids and Barriers to Effective Communications (eMails)</vt:lpstr>
      <vt:lpstr> 2 - Aids and Barriers to Effective Communications (Digital Distribution and Conferencing)</vt:lpstr>
      <vt:lpstr> 2 - Aids and Barriers to Effective Communications (Digital Distribution and Conferencing)</vt:lpstr>
      <vt:lpstr> 2 - Aids and Barriers to Effective Communications (Digital Distribution and Conferencing)</vt:lpstr>
      <vt:lpstr> 2 - Aids and Barriers to Effective Communications (Digital Distribution and Conferencing)</vt:lpstr>
      <vt:lpstr> 2 - Aids and Barriers to Effective Communications (Digital Distribution and Conferencing)</vt:lpstr>
      <vt:lpstr> 2 - Aids and Barriers to Effective Communications (Digital Distribution and Conferencing)</vt:lpstr>
      <vt:lpstr> 2 - Aids and Barriers to Effective Communications (SMS)</vt:lpstr>
      <vt:lpstr> 2 - Aids and Barriers to Effective Communications (SMS)</vt:lpstr>
      <vt:lpstr> 2 - Aids and Barriers to Effective Communications (Letters)</vt:lpstr>
      <vt:lpstr> 2 - Aids and Barriers to Effective Communications (Letters)</vt:lpstr>
      <vt:lpstr> 2 - Aids and Barriers to Effective Communications (Letters)</vt:lpstr>
      <vt:lpstr> 2 - Aids and Barriers to Effective Communications (Reports)</vt:lpstr>
      <vt:lpstr> 2 - Aids and Barriers to Effective Communications (Reports)</vt:lpstr>
      <vt:lpstr> 2 - Aids and Barriers to Effective Communications (Reports)</vt:lpstr>
      <vt:lpstr> 2 - Aids and Barriers to Effective Communications (Invoice)</vt:lpstr>
      <vt:lpstr> 2 - Aids and Barriers to Effective Communications (Invoice)</vt:lpstr>
      <vt:lpstr> 2 - Aids and Barriers to Effective Communications (Memos)</vt:lpstr>
      <vt:lpstr> 2 - Aids and Barriers to Effective Communications (Memos)</vt:lpstr>
      <vt:lpstr> 2 - Aids and Barriers to Effective Communications (Presentations)</vt:lpstr>
      <vt:lpstr> 2 - Aids and Barriers to Effective Communications (Presentations)</vt:lpstr>
      <vt:lpstr> 2 - Aids and Barriers to Effective Communications (Presentations)</vt:lpstr>
      <vt:lpstr> 2 - Aids and Barriers to Effective Communications (Publications)</vt:lpstr>
      <vt:lpstr> 2 - Aids and Barriers to Effective Communications (Publications)</vt:lpstr>
      <vt:lpstr> 3 - Proof-Reading Documents</vt:lpstr>
      <vt:lpstr> 3 - Proof-Reading Documents</vt:lpstr>
      <vt:lpstr> 3 - Proof-Reading Documents</vt:lpstr>
      <vt:lpstr> 3 - Proof-Reading Documents</vt:lpstr>
    </vt:vector>
  </TitlesOfParts>
  <Company>Brooke Weston CTC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01 - Communication and Employability Skills in IT</dc:title>
  <dc:subject>Level 3 - ICT</dc:subject>
  <dc:creator>kpa</dc:creator>
  <cp:lastModifiedBy>Stephen Rafferty</cp:lastModifiedBy>
  <cp:revision>297</cp:revision>
  <cp:lastPrinted>2013-11-14T08:02:55Z</cp:lastPrinted>
  <dcterms:created xsi:type="dcterms:W3CDTF">2008-08-20T08:55:34Z</dcterms:created>
  <dcterms:modified xsi:type="dcterms:W3CDTF">2014-08-29T10:10:37Z</dcterms:modified>
  <cp:category>Unit 05</cp:category>
</cp:coreProperties>
</file>